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2.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64"/>
  </p:notesMasterIdLst>
  <p:handoutMasterIdLst>
    <p:handoutMasterId r:id="rId65"/>
  </p:handoutMasterIdLst>
  <p:sldIdLst>
    <p:sldId id="259" r:id="rId2"/>
    <p:sldId id="2109" r:id="rId3"/>
    <p:sldId id="2140" r:id="rId4"/>
    <p:sldId id="2071" r:id="rId5"/>
    <p:sldId id="2110" r:id="rId6"/>
    <p:sldId id="2141" r:id="rId7"/>
    <p:sldId id="2168" r:id="rId8"/>
    <p:sldId id="2169" r:id="rId9"/>
    <p:sldId id="2142" r:id="rId10"/>
    <p:sldId id="2143" r:id="rId11"/>
    <p:sldId id="2170" r:id="rId12"/>
    <p:sldId id="2171" r:id="rId13"/>
    <p:sldId id="2173" r:id="rId14"/>
    <p:sldId id="2172" r:id="rId15"/>
    <p:sldId id="2161" r:id="rId16"/>
    <p:sldId id="2162" r:id="rId17"/>
    <p:sldId id="2163" r:id="rId18"/>
    <p:sldId id="2174" r:id="rId19"/>
    <p:sldId id="2164" r:id="rId20"/>
    <p:sldId id="2165" r:id="rId21"/>
    <p:sldId id="2166" r:id="rId22"/>
    <p:sldId id="2175" r:id="rId23"/>
    <p:sldId id="2079" r:id="rId24"/>
    <p:sldId id="2150" r:id="rId25"/>
    <p:sldId id="2176" r:id="rId26"/>
    <p:sldId id="2177" r:id="rId27"/>
    <p:sldId id="2178" r:id="rId28"/>
    <p:sldId id="2179" r:id="rId29"/>
    <p:sldId id="2180" r:id="rId30"/>
    <p:sldId id="2181" r:id="rId31"/>
    <p:sldId id="2182" r:id="rId32"/>
    <p:sldId id="2183" r:id="rId33"/>
    <p:sldId id="2187" r:id="rId34"/>
    <p:sldId id="2188" r:id="rId35"/>
    <p:sldId id="2189" r:id="rId36"/>
    <p:sldId id="2190" r:id="rId37"/>
    <p:sldId id="2191" r:id="rId38"/>
    <p:sldId id="2192" r:id="rId39"/>
    <p:sldId id="2193" r:id="rId40"/>
    <p:sldId id="2194" r:id="rId41"/>
    <p:sldId id="2195" r:id="rId42"/>
    <p:sldId id="2196" r:id="rId43"/>
    <p:sldId id="2197" r:id="rId44"/>
    <p:sldId id="2198" r:id="rId45"/>
    <p:sldId id="2199" r:id="rId46"/>
    <p:sldId id="2200" r:id="rId47"/>
    <p:sldId id="2201" r:id="rId48"/>
    <p:sldId id="2202" r:id="rId49"/>
    <p:sldId id="2203" r:id="rId50"/>
    <p:sldId id="2204" r:id="rId51"/>
    <p:sldId id="2205" r:id="rId52"/>
    <p:sldId id="2206" r:id="rId53"/>
    <p:sldId id="2207" r:id="rId54"/>
    <p:sldId id="2208" r:id="rId55"/>
    <p:sldId id="2209" r:id="rId56"/>
    <p:sldId id="2210" r:id="rId57"/>
    <p:sldId id="2211" r:id="rId58"/>
    <p:sldId id="2212" r:id="rId59"/>
    <p:sldId id="2213" r:id="rId60"/>
    <p:sldId id="2214" r:id="rId61"/>
    <p:sldId id="2215" r:id="rId62"/>
    <p:sldId id="2108" r:id="rId63"/>
  </p:sldIdLst>
  <p:sldSz cx="9144000" cy="5143500" type="screen16x9"/>
  <p:notesSz cx="6834188" cy="9979025"/>
  <p:defaultTextStyle>
    <a:defPPr>
      <a:defRPr lang="zh-CN"/>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110">
          <p15:clr>
            <a:srgbClr val="A4A3A4"/>
          </p15:clr>
        </p15:guide>
        <p15:guide id="3" orient="horz" pos="663">
          <p15:clr>
            <a:srgbClr val="A4A3A4"/>
          </p15:clr>
        </p15:guide>
        <p15:guide id="4" pos="2880">
          <p15:clr>
            <a:srgbClr val="A4A3A4"/>
          </p15:clr>
        </p15:guide>
        <p15:guide id="5" pos="204">
          <p15:clr>
            <a:srgbClr val="A4A3A4"/>
          </p15:clr>
        </p15:guide>
        <p15:guide id="6" pos="5511">
          <p15:clr>
            <a:srgbClr val="A4A3A4"/>
          </p15:clr>
        </p15:guide>
        <p15:guide id="7" pos="5556">
          <p15:clr>
            <a:srgbClr val="A4A3A4"/>
          </p15:clr>
        </p15:guide>
        <p15:guide id="8" orient="horz" pos="1575">
          <p15:clr>
            <a:srgbClr val="A4A3A4"/>
          </p15:clr>
        </p15:guide>
        <p15:guide id="9" orient="horz" pos="3072">
          <p15:clr>
            <a:srgbClr val="A4A3A4"/>
          </p15:clr>
        </p15:guide>
        <p15:guide id="10" orient="horz" pos="486">
          <p15:clr>
            <a:srgbClr val="A4A3A4"/>
          </p15:clr>
        </p15:guide>
        <p15:guide id="11" orient="horz" pos="1620">
          <p15:clr>
            <a:srgbClr val="A4A3A4"/>
          </p15:clr>
        </p15:guide>
        <p15:guide id="12" pos="158">
          <p15:clr>
            <a:srgbClr val="A4A3A4"/>
          </p15:clr>
        </p15:guide>
        <p15:guide id="13" pos="560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6699FF"/>
    <a:srgbClr val="4F81BD"/>
    <a:srgbClr val="C00000"/>
    <a:srgbClr val="E7A795"/>
    <a:srgbClr val="E39985"/>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97" autoAdjust="0"/>
    <p:restoredTop sz="89215" autoAdjust="0"/>
  </p:normalViewPr>
  <p:slideViewPr>
    <p:cSldViewPr>
      <p:cViewPr varScale="1">
        <p:scale>
          <a:sx n="134" d="100"/>
          <a:sy n="134" d="100"/>
        </p:scale>
        <p:origin x="1344" y="126"/>
      </p:cViewPr>
      <p:guideLst>
        <p:guide orient="horz" pos="2160"/>
        <p:guide orient="horz" pos="4110"/>
        <p:guide orient="horz" pos="663"/>
        <p:guide pos="2880"/>
        <p:guide pos="204"/>
        <p:guide pos="5511"/>
        <p:guide pos="5556"/>
        <p:guide orient="horz" pos="1575"/>
        <p:guide orient="horz" pos="3072"/>
        <p:guide orient="horz" pos="486"/>
        <p:guide orient="horz" pos="1620"/>
        <p:guide pos="158"/>
        <p:guide pos="560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2" d="100"/>
          <a:sy n="52" d="100"/>
        </p:scale>
        <p:origin x="294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61481" cy="498952"/>
          </a:xfrm>
          <a:prstGeom prst="rect">
            <a:avLst/>
          </a:prstGeom>
        </p:spPr>
        <p:txBody>
          <a:bodyPr vert="horz" lIns="92580" tIns="46290" rIns="92580" bIns="46290" rtlCol="0"/>
          <a:lstStyle>
            <a:lvl1pPr algn="l">
              <a:defRPr sz="1200"/>
            </a:lvl1pPr>
          </a:lstStyle>
          <a:p>
            <a:endParaRPr lang="zh-CN" altLang="en-US"/>
          </a:p>
        </p:txBody>
      </p:sp>
      <p:sp>
        <p:nvSpPr>
          <p:cNvPr id="3" name="日期占位符 2"/>
          <p:cNvSpPr>
            <a:spLocks noGrp="1"/>
          </p:cNvSpPr>
          <p:nvPr>
            <p:ph type="dt" sz="quarter" idx="1"/>
          </p:nvPr>
        </p:nvSpPr>
        <p:spPr>
          <a:xfrm>
            <a:off x="3871126" y="0"/>
            <a:ext cx="2961481" cy="498952"/>
          </a:xfrm>
          <a:prstGeom prst="rect">
            <a:avLst/>
          </a:prstGeom>
        </p:spPr>
        <p:txBody>
          <a:bodyPr vert="horz" lIns="92580" tIns="46290" rIns="92580" bIns="46290" rtlCol="0"/>
          <a:lstStyle>
            <a:lvl1pPr algn="r">
              <a:defRPr sz="1200"/>
            </a:lvl1pPr>
          </a:lstStyle>
          <a:p>
            <a:fld id="{5063D3EB-78EC-421F-BB7C-90EEF1DE86FA}" type="datetimeFigureOut">
              <a:rPr lang="zh-CN" altLang="en-US" smtClean="0"/>
              <a:pPr/>
              <a:t>2021/1/29</a:t>
            </a:fld>
            <a:endParaRPr lang="zh-CN" altLang="en-US"/>
          </a:p>
        </p:txBody>
      </p:sp>
      <p:sp>
        <p:nvSpPr>
          <p:cNvPr id="4" name="页脚占位符 3"/>
          <p:cNvSpPr>
            <a:spLocks noGrp="1"/>
          </p:cNvSpPr>
          <p:nvPr>
            <p:ph type="ftr" sz="quarter" idx="2"/>
          </p:nvPr>
        </p:nvSpPr>
        <p:spPr>
          <a:xfrm>
            <a:off x="0" y="9478341"/>
            <a:ext cx="2961481" cy="498952"/>
          </a:xfrm>
          <a:prstGeom prst="rect">
            <a:avLst/>
          </a:prstGeom>
        </p:spPr>
        <p:txBody>
          <a:bodyPr vert="horz" lIns="92580" tIns="46290" rIns="92580" bIns="4629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71126" y="9478341"/>
            <a:ext cx="2961481" cy="498952"/>
          </a:xfrm>
          <a:prstGeom prst="rect">
            <a:avLst/>
          </a:prstGeom>
        </p:spPr>
        <p:txBody>
          <a:bodyPr vert="horz" lIns="92580" tIns="46290" rIns="92580" bIns="46290" rtlCol="0" anchor="b"/>
          <a:lstStyle>
            <a:lvl1pPr algn="r">
              <a:defRPr sz="1200"/>
            </a:lvl1pPr>
          </a:lstStyle>
          <a:p>
            <a:fld id="{A2F81E38-3810-41A0-8174-94DC86E0BDCC}" type="slidenum">
              <a:rPr lang="zh-CN" altLang="en-US" smtClean="0"/>
              <a:pPr/>
              <a:t>‹#›</a:t>
            </a:fld>
            <a:endParaRPr lang="zh-CN" altLang="en-US"/>
          </a:p>
        </p:txBody>
      </p:sp>
    </p:spTree>
    <p:extLst>
      <p:ext uri="{BB962C8B-B14F-4D97-AF65-F5344CB8AC3E}">
        <p14:creationId xmlns:p14="http://schemas.microsoft.com/office/powerpoint/2010/main" val="367464524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61481" cy="498952"/>
          </a:xfrm>
          <a:prstGeom prst="rect">
            <a:avLst/>
          </a:prstGeom>
        </p:spPr>
        <p:txBody>
          <a:bodyPr vert="horz" lIns="92580" tIns="46290" rIns="92580" bIns="46290" rtlCol="0"/>
          <a:lstStyle>
            <a:lvl1pPr algn="l">
              <a:defRPr sz="1200"/>
            </a:lvl1pPr>
          </a:lstStyle>
          <a:p>
            <a:endParaRPr lang="zh-CN" altLang="en-US"/>
          </a:p>
        </p:txBody>
      </p:sp>
      <p:sp>
        <p:nvSpPr>
          <p:cNvPr id="3" name="日期占位符 2"/>
          <p:cNvSpPr>
            <a:spLocks noGrp="1"/>
          </p:cNvSpPr>
          <p:nvPr>
            <p:ph type="dt" idx="1"/>
          </p:nvPr>
        </p:nvSpPr>
        <p:spPr>
          <a:xfrm>
            <a:off x="3871126" y="0"/>
            <a:ext cx="2961481" cy="498952"/>
          </a:xfrm>
          <a:prstGeom prst="rect">
            <a:avLst/>
          </a:prstGeom>
        </p:spPr>
        <p:txBody>
          <a:bodyPr vert="horz" lIns="92580" tIns="46290" rIns="92580" bIns="46290" rtlCol="0"/>
          <a:lstStyle>
            <a:lvl1pPr algn="r">
              <a:defRPr sz="1200"/>
            </a:lvl1pPr>
          </a:lstStyle>
          <a:p>
            <a:fld id="{B49EA19C-139C-42B3-9E0A-111D203DC2EA}" type="datetimeFigureOut">
              <a:rPr lang="zh-CN" altLang="en-US" smtClean="0"/>
              <a:pPr/>
              <a:t>2021/1/29</a:t>
            </a:fld>
            <a:endParaRPr lang="zh-CN" altLang="en-US"/>
          </a:p>
        </p:txBody>
      </p:sp>
      <p:sp>
        <p:nvSpPr>
          <p:cNvPr id="4" name="幻灯片图像占位符 3"/>
          <p:cNvSpPr>
            <a:spLocks noGrp="1" noRot="1" noChangeAspect="1"/>
          </p:cNvSpPr>
          <p:nvPr>
            <p:ph type="sldImg" idx="2"/>
          </p:nvPr>
        </p:nvSpPr>
        <p:spPr>
          <a:xfrm>
            <a:off x="92075" y="749300"/>
            <a:ext cx="6650038" cy="3741738"/>
          </a:xfrm>
          <a:prstGeom prst="rect">
            <a:avLst/>
          </a:prstGeom>
          <a:noFill/>
          <a:ln w="12700">
            <a:solidFill>
              <a:prstClr val="black"/>
            </a:solidFill>
          </a:ln>
        </p:spPr>
        <p:txBody>
          <a:bodyPr vert="horz" lIns="92580" tIns="46290" rIns="92580" bIns="46290" rtlCol="0" anchor="ctr"/>
          <a:lstStyle/>
          <a:p>
            <a:endParaRPr lang="zh-CN" altLang="en-US"/>
          </a:p>
        </p:txBody>
      </p:sp>
      <p:sp>
        <p:nvSpPr>
          <p:cNvPr id="5" name="备注占位符 4"/>
          <p:cNvSpPr>
            <a:spLocks noGrp="1"/>
          </p:cNvSpPr>
          <p:nvPr>
            <p:ph type="body" sz="quarter" idx="3"/>
          </p:nvPr>
        </p:nvSpPr>
        <p:spPr>
          <a:xfrm>
            <a:off x="683420" y="4740038"/>
            <a:ext cx="5467350" cy="4490562"/>
          </a:xfrm>
          <a:prstGeom prst="rect">
            <a:avLst/>
          </a:prstGeom>
        </p:spPr>
        <p:txBody>
          <a:bodyPr vert="horz" lIns="92580" tIns="46290" rIns="92580" bIns="4629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78341"/>
            <a:ext cx="2961481" cy="498952"/>
          </a:xfrm>
          <a:prstGeom prst="rect">
            <a:avLst/>
          </a:prstGeom>
        </p:spPr>
        <p:txBody>
          <a:bodyPr vert="horz" lIns="92580" tIns="46290" rIns="92580" bIns="4629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71126" y="9478341"/>
            <a:ext cx="2961481" cy="498952"/>
          </a:xfrm>
          <a:prstGeom prst="rect">
            <a:avLst/>
          </a:prstGeom>
        </p:spPr>
        <p:txBody>
          <a:bodyPr vert="horz" lIns="92580" tIns="46290" rIns="92580" bIns="46290" rtlCol="0" anchor="b"/>
          <a:lstStyle>
            <a:lvl1pPr algn="r">
              <a:defRPr sz="1200"/>
            </a:lvl1pPr>
          </a:lstStyle>
          <a:p>
            <a:fld id="{F02D8400-7AD2-4CD9-A391-50ADE019D57C}" type="slidenum">
              <a:rPr lang="zh-CN" altLang="en-US" smtClean="0"/>
              <a:pPr/>
              <a:t>‹#›</a:t>
            </a:fld>
            <a:endParaRPr lang="zh-CN" altLang="en-US"/>
          </a:p>
        </p:txBody>
      </p:sp>
    </p:spTree>
    <p:extLst>
      <p:ext uri="{BB962C8B-B14F-4D97-AF65-F5344CB8AC3E}">
        <p14:creationId xmlns:p14="http://schemas.microsoft.com/office/powerpoint/2010/main" val="160864791"/>
      </p:ext>
    </p:extLst>
  </p:cSld>
  <p:clrMap bg1="lt1" tx1="dk1" bg2="lt2" tx2="dk2" accent1="accent1" accent2="accent2" accent3="accent3" accent4="accent4" accent5="accent5" accent6="accent6" hlink="hlink" folHlink="folHlink"/>
  <p:hf sldNum="0" hdr="0" ftr="0" dt="0"/>
  <p:notesStyle>
    <a:lvl1pPr marL="0" algn="l" defTabSz="914243" rtl="0" eaLnBrk="1" latinLnBrk="0" hangingPunct="1">
      <a:defRPr sz="1200" kern="1200">
        <a:solidFill>
          <a:schemeClr val="tx1"/>
        </a:solidFill>
        <a:latin typeface="+mn-lt"/>
        <a:ea typeface="+mn-ea"/>
        <a:cs typeface="+mn-cs"/>
      </a:defRPr>
    </a:lvl1pPr>
    <a:lvl2pPr marL="457118" algn="l" defTabSz="914243" rtl="0" eaLnBrk="1" latinLnBrk="0" hangingPunct="1">
      <a:defRPr sz="1200" kern="1200">
        <a:solidFill>
          <a:schemeClr val="tx1"/>
        </a:solidFill>
        <a:latin typeface="+mn-lt"/>
        <a:ea typeface="+mn-ea"/>
        <a:cs typeface="+mn-cs"/>
      </a:defRPr>
    </a:lvl2pPr>
    <a:lvl3pPr marL="914243" algn="l" defTabSz="914243" rtl="0" eaLnBrk="1" latinLnBrk="0" hangingPunct="1">
      <a:defRPr sz="1200" kern="1200">
        <a:solidFill>
          <a:schemeClr val="tx1"/>
        </a:solidFill>
        <a:latin typeface="+mn-lt"/>
        <a:ea typeface="+mn-ea"/>
        <a:cs typeface="+mn-cs"/>
      </a:defRPr>
    </a:lvl3pPr>
    <a:lvl4pPr marL="1371362" algn="l" defTabSz="914243" rtl="0" eaLnBrk="1" latinLnBrk="0" hangingPunct="1">
      <a:defRPr sz="1200" kern="1200">
        <a:solidFill>
          <a:schemeClr val="tx1"/>
        </a:solidFill>
        <a:latin typeface="+mn-lt"/>
        <a:ea typeface="+mn-ea"/>
        <a:cs typeface="+mn-cs"/>
      </a:defRPr>
    </a:lvl4pPr>
    <a:lvl5pPr marL="1828484" algn="l" defTabSz="914243" rtl="0" eaLnBrk="1" latinLnBrk="0" hangingPunct="1">
      <a:defRPr sz="1200" kern="1200">
        <a:solidFill>
          <a:schemeClr val="tx1"/>
        </a:solidFill>
        <a:latin typeface="+mn-lt"/>
        <a:ea typeface="+mn-ea"/>
        <a:cs typeface="+mn-cs"/>
      </a:defRPr>
    </a:lvl5pPr>
    <a:lvl6pPr marL="2285601" algn="l" defTabSz="914243" rtl="0" eaLnBrk="1" latinLnBrk="0" hangingPunct="1">
      <a:defRPr sz="1200" kern="1200">
        <a:solidFill>
          <a:schemeClr val="tx1"/>
        </a:solidFill>
        <a:latin typeface="+mn-lt"/>
        <a:ea typeface="+mn-ea"/>
        <a:cs typeface="+mn-cs"/>
      </a:defRPr>
    </a:lvl6pPr>
    <a:lvl7pPr marL="2742719" algn="l" defTabSz="914243" rtl="0" eaLnBrk="1" latinLnBrk="0" hangingPunct="1">
      <a:defRPr sz="1200" kern="1200">
        <a:solidFill>
          <a:schemeClr val="tx1"/>
        </a:solidFill>
        <a:latin typeface="+mn-lt"/>
        <a:ea typeface="+mn-ea"/>
        <a:cs typeface="+mn-cs"/>
      </a:defRPr>
    </a:lvl7pPr>
    <a:lvl8pPr marL="3199840" algn="l" defTabSz="914243" rtl="0" eaLnBrk="1" latinLnBrk="0" hangingPunct="1">
      <a:defRPr sz="1200" kern="1200">
        <a:solidFill>
          <a:schemeClr val="tx1"/>
        </a:solidFill>
        <a:latin typeface="+mn-lt"/>
        <a:ea typeface="+mn-ea"/>
        <a:cs typeface="+mn-cs"/>
      </a:defRPr>
    </a:lvl8pPr>
    <a:lvl9pPr marL="3656960" algn="l" defTabSz="91424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4947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0208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79164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71386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00774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7983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799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6953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52037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24616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362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4EB16B-80A2-414A-BD15-65A7DA57384A}" type="slidenum">
              <a:rPr lang="zh-CN" altLang="en-US" smtClean="0"/>
              <a:pPr>
                <a:defRPr/>
              </a:pPr>
              <a:t>4</a:t>
            </a:fld>
            <a:endParaRPr lang="zh-CN" altLang="en-US"/>
          </a:p>
        </p:txBody>
      </p:sp>
    </p:spTree>
    <p:extLst>
      <p:ext uri="{BB962C8B-B14F-4D97-AF65-F5344CB8AC3E}">
        <p14:creationId xmlns:p14="http://schemas.microsoft.com/office/powerpoint/2010/main" val="1895904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59757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4EB16B-80A2-414A-BD15-65A7DA57384A}" type="slidenum">
              <a:rPr lang="zh-CN" altLang="en-US" smtClean="0"/>
              <a:pPr>
                <a:defRPr/>
              </a:pPr>
              <a:t>23</a:t>
            </a:fld>
            <a:endParaRPr lang="zh-CN" altLang="en-US"/>
          </a:p>
        </p:txBody>
      </p:sp>
    </p:spTree>
    <p:extLst>
      <p:ext uri="{BB962C8B-B14F-4D97-AF65-F5344CB8AC3E}">
        <p14:creationId xmlns:p14="http://schemas.microsoft.com/office/powerpoint/2010/main" val="1824361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96266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46716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5673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3955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91645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98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57713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3377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36941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12061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38648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5751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62714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05138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45860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06145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8121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10971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35341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28883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72255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18678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79840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42715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9809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5266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01635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4EB16B-80A2-414A-BD15-65A7DA57384A}" type="slidenum">
              <a:rPr lang="zh-CN" altLang="en-US" smtClean="0"/>
              <a:pPr>
                <a:defRPr/>
              </a:pPr>
              <a:t>49</a:t>
            </a:fld>
            <a:endParaRPr lang="zh-CN" altLang="en-US"/>
          </a:p>
        </p:txBody>
      </p:sp>
    </p:spTree>
    <p:extLst>
      <p:ext uri="{BB962C8B-B14F-4D97-AF65-F5344CB8AC3E}">
        <p14:creationId xmlns:p14="http://schemas.microsoft.com/office/powerpoint/2010/main" val="11634003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553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5022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359188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78554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65540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399684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92388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1917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49621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77821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908813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228012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37696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2608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6712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055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4834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9300"/>
            <a:ext cx="6650038" cy="374173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91586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4" name="Picture 2055" descr="色条 拷贝"/>
          <p:cNvPicPr>
            <a:picLocks noChangeAspect="1" noChangeArrowheads="1"/>
          </p:cNvPicPr>
          <p:nvPr/>
        </p:nvPicPr>
        <p:blipFill>
          <a:blip r:embed="rId2" cstate="print"/>
          <a:srcRect/>
          <a:stretch>
            <a:fillRect/>
          </a:stretch>
        </p:blipFill>
        <p:spPr bwMode="auto">
          <a:xfrm>
            <a:off x="0" y="1125148"/>
            <a:ext cx="9144000" cy="2775347"/>
          </a:xfrm>
          <a:prstGeom prst="rect">
            <a:avLst/>
          </a:prstGeom>
          <a:noFill/>
          <a:ln w="9525">
            <a:noFill/>
            <a:miter lim="800000"/>
            <a:headEnd/>
            <a:tailEnd/>
          </a:ln>
        </p:spPr>
      </p:pic>
      <p:sp>
        <p:nvSpPr>
          <p:cNvPr id="5" name="Text Box 16"/>
          <p:cNvSpPr txBox="1">
            <a:spLocks noChangeArrowheads="1"/>
          </p:cNvSpPr>
          <p:nvPr/>
        </p:nvSpPr>
        <p:spPr bwMode="auto">
          <a:xfrm>
            <a:off x="7306307" y="4663208"/>
            <a:ext cx="1083923" cy="246207"/>
          </a:xfrm>
          <a:prstGeom prst="rect">
            <a:avLst/>
          </a:prstGeom>
          <a:noFill/>
          <a:ln>
            <a:noFill/>
          </a:ln>
        </p:spPr>
        <p:txBody>
          <a:bodyPr wrap="none" lIns="91426" tIns="45713" rIns="91426" bIns="45713">
            <a:spAutoFit/>
          </a:bodyPr>
          <a:lstStyle>
            <a:lvl1pPr eaLnBrk="0" hangingPunct="0">
              <a:defRPr>
                <a:solidFill>
                  <a:schemeClr val="tx1"/>
                </a:solidFill>
                <a:latin typeface="Arial" pitchFamily="34" charset="0"/>
                <a:ea typeface="华文细黑" pitchFamily="2" charset="-122"/>
              </a:defRPr>
            </a:lvl1pPr>
            <a:lvl2pPr marL="742950" indent="-285750" eaLnBrk="0" hangingPunct="0">
              <a:defRPr>
                <a:solidFill>
                  <a:schemeClr val="tx1"/>
                </a:solidFill>
                <a:latin typeface="Arial" pitchFamily="34" charset="0"/>
                <a:ea typeface="华文细黑" pitchFamily="2" charset="-122"/>
              </a:defRPr>
            </a:lvl2pPr>
            <a:lvl3pPr marL="1143000" indent="-228600" eaLnBrk="0" hangingPunct="0">
              <a:defRPr>
                <a:solidFill>
                  <a:schemeClr val="tx1"/>
                </a:solidFill>
                <a:latin typeface="Arial" pitchFamily="34" charset="0"/>
                <a:ea typeface="华文细黑" pitchFamily="2" charset="-122"/>
              </a:defRPr>
            </a:lvl3pPr>
            <a:lvl4pPr marL="1600200" indent="-228600" eaLnBrk="0" hangingPunct="0">
              <a:defRPr>
                <a:solidFill>
                  <a:schemeClr val="tx1"/>
                </a:solidFill>
                <a:latin typeface="Arial" pitchFamily="34" charset="0"/>
                <a:ea typeface="华文细黑" pitchFamily="2" charset="-122"/>
              </a:defRPr>
            </a:lvl4pPr>
            <a:lvl5pPr marL="2057400" indent="-228600" eaLnBrk="0" hangingPunct="0">
              <a:defRPr>
                <a:solidFill>
                  <a:schemeClr val="tx1"/>
                </a:solidFill>
                <a:latin typeface="Arial" pitchFamily="34" charset="0"/>
                <a:ea typeface="华文细黑" pitchFamily="2" charset="-122"/>
              </a:defRPr>
            </a:lvl5pPr>
            <a:lvl6pPr marL="2514600" indent="-228600"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eaLnBrk="0" fontAlgn="base" hangingPunct="0">
              <a:spcBef>
                <a:spcPct val="0"/>
              </a:spcBef>
              <a:spcAft>
                <a:spcPct val="0"/>
              </a:spcAft>
              <a:defRPr>
                <a:solidFill>
                  <a:schemeClr val="tx1"/>
                </a:solidFill>
                <a:latin typeface="Arial" pitchFamily="34" charset="0"/>
                <a:ea typeface="华文细黑" pitchFamily="2" charset="-122"/>
              </a:defRPr>
            </a:lvl9pPr>
          </a:lstStyle>
          <a:p>
            <a:pPr algn="r" eaLnBrk="1" fontAlgn="base" hangingPunct="1">
              <a:spcBef>
                <a:spcPct val="0"/>
              </a:spcBef>
              <a:spcAft>
                <a:spcPct val="0"/>
              </a:spcAft>
              <a:defRPr/>
            </a:pPr>
            <a:r>
              <a:rPr lang="en-US" altLang="zh-CN" sz="900" dirty="0">
                <a:solidFill>
                  <a:srgbClr val="000000"/>
                </a:solidFill>
              </a:rPr>
              <a:t>© </a:t>
            </a:r>
            <a:r>
              <a:rPr lang="zh-CN" altLang="en-US" sz="1000" dirty="0">
                <a:solidFill>
                  <a:srgbClr val="000000"/>
                </a:solidFill>
                <a:latin typeface="华文楷体" panose="02010600040101010101" pitchFamily="2" charset="-122"/>
                <a:ea typeface="华文楷体" panose="02010600040101010101" pitchFamily="2" charset="-122"/>
              </a:rPr>
              <a:t>山东女子学院</a:t>
            </a:r>
            <a:endParaRPr lang="en-US" altLang="zh-CN" sz="1000" dirty="0">
              <a:solidFill>
                <a:srgbClr val="000000"/>
              </a:solidFill>
              <a:latin typeface="华文楷体" panose="02010600040101010101" pitchFamily="2" charset="-122"/>
              <a:ea typeface="华文楷体" panose="02010600040101010101" pitchFamily="2" charset="-122"/>
            </a:endParaRPr>
          </a:p>
        </p:txBody>
      </p:sp>
      <p:grpSp>
        <p:nvGrpSpPr>
          <p:cNvPr id="6" name="Group 31"/>
          <p:cNvGrpSpPr>
            <a:grpSpLocks/>
          </p:cNvGrpSpPr>
          <p:nvPr/>
        </p:nvGrpSpPr>
        <p:grpSpPr bwMode="auto">
          <a:xfrm>
            <a:off x="560390" y="4786312"/>
            <a:ext cx="287337" cy="215504"/>
            <a:chOff x="3742" y="3113"/>
            <a:chExt cx="136" cy="136"/>
          </a:xfrm>
        </p:grpSpPr>
        <p:sp>
          <p:nvSpPr>
            <p:cNvPr id="7" name="AutoShape 32"/>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8" name="AutoShape 33"/>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grpSp>
        <p:nvGrpSpPr>
          <p:cNvPr id="9" name="Group 34"/>
          <p:cNvGrpSpPr>
            <a:grpSpLocks/>
          </p:cNvGrpSpPr>
          <p:nvPr/>
        </p:nvGrpSpPr>
        <p:grpSpPr bwMode="auto">
          <a:xfrm>
            <a:off x="250833" y="5003008"/>
            <a:ext cx="287338" cy="215504"/>
            <a:chOff x="3742" y="3113"/>
            <a:chExt cx="136" cy="136"/>
          </a:xfrm>
        </p:grpSpPr>
        <p:sp>
          <p:nvSpPr>
            <p:cNvPr id="10" name="AutoShape 35"/>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 name="AutoShape 36"/>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sp>
        <p:nvSpPr>
          <p:cNvPr id="3074" name="Rectangle 2"/>
          <p:cNvSpPr>
            <a:spLocks noGrp="1" noChangeArrowheads="1"/>
          </p:cNvSpPr>
          <p:nvPr>
            <p:ph type="ctrTitle" hasCustomPrompt="1"/>
          </p:nvPr>
        </p:nvSpPr>
        <p:spPr>
          <a:xfrm>
            <a:off x="468321" y="1815666"/>
            <a:ext cx="8207375" cy="1512168"/>
          </a:xfrm>
        </p:spPr>
        <p:txBody>
          <a:bodyPr/>
          <a:lstStyle>
            <a:lvl1pPr marL="0" algn="ctr">
              <a:lnSpc>
                <a:spcPct val="150000"/>
              </a:lnSpc>
              <a:defRPr sz="4400" baseline="0">
                <a:solidFill>
                  <a:schemeClr val="bg1"/>
                </a:solidFill>
              </a:defRPr>
            </a:lvl1pPr>
          </a:lstStyle>
          <a:p>
            <a:r>
              <a:rPr lang="zh-CN" altLang="en-US" dirty="0"/>
              <a:t>主标题：雅黑</a:t>
            </a:r>
            <a:r>
              <a:rPr lang="en-US" altLang="zh-CN"/>
              <a:t>/44pt</a:t>
            </a:r>
            <a:endParaRPr lang="en-US" altLang="zh-CN" dirty="0"/>
          </a:p>
        </p:txBody>
      </p:sp>
      <p:pic>
        <p:nvPicPr>
          <p:cNvPr id="13" name="Picture 2055" descr="色条 拷贝"/>
          <p:cNvPicPr>
            <a:picLocks noChangeAspect="1" noChangeArrowheads="1"/>
          </p:cNvPicPr>
          <p:nvPr userDrawn="1"/>
        </p:nvPicPr>
        <p:blipFill>
          <a:blip r:embed="rId2" cstate="print"/>
          <a:srcRect/>
          <a:stretch>
            <a:fillRect/>
          </a:stretch>
        </p:blipFill>
        <p:spPr bwMode="auto">
          <a:xfrm>
            <a:off x="0" y="1125148"/>
            <a:ext cx="9144000" cy="2775347"/>
          </a:xfrm>
          <a:prstGeom prst="rect">
            <a:avLst/>
          </a:prstGeom>
          <a:noFill/>
          <a:ln w="9525">
            <a:noFill/>
            <a:miter lim="800000"/>
            <a:headEnd/>
            <a:tailEnd/>
          </a:ln>
        </p:spPr>
      </p:pic>
      <p:grpSp>
        <p:nvGrpSpPr>
          <p:cNvPr id="15" name="Group 31"/>
          <p:cNvGrpSpPr>
            <a:grpSpLocks/>
          </p:cNvGrpSpPr>
          <p:nvPr userDrawn="1"/>
        </p:nvGrpSpPr>
        <p:grpSpPr bwMode="auto">
          <a:xfrm>
            <a:off x="560390" y="4786312"/>
            <a:ext cx="287337" cy="215504"/>
            <a:chOff x="3742" y="3113"/>
            <a:chExt cx="136" cy="136"/>
          </a:xfrm>
        </p:grpSpPr>
        <p:sp>
          <p:nvSpPr>
            <p:cNvPr id="16" name="AutoShape 32"/>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7" name="AutoShape 33"/>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grpSp>
        <p:nvGrpSpPr>
          <p:cNvPr id="18" name="Group 34"/>
          <p:cNvGrpSpPr>
            <a:grpSpLocks/>
          </p:cNvGrpSpPr>
          <p:nvPr userDrawn="1"/>
        </p:nvGrpSpPr>
        <p:grpSpPr bwMode="auto">
          <a:xfrm>
            <a:off x="250833" y="5003008"/>
            <a:ext cx="287338" cy="215504"/>
            <a:chOff x="3742" y="3113"/>
            <a:chExt cx="136" cy="136"/>
          </a:xfrm>
        </p:grpSpPr>
        <p:sp>
          <p:nvSpPr>
            <p:cNvPr id="19" name="AutoShape 35"/>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0" name="AutoShape 36"/>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pic>
        <p:nvPicPr>
          <p:cNvPr id="3" name="图片 2">
            <a:extLst>
              <a:ext uri="{FF2B5EF4-FFF2-40B4-BE49-F238E27FC236}">
                <a16:creationId xmlns:a16="http://schemas.microsoft.com/office/drawing/2014/main" id="{17A7B9B5-2512-4F2B-954A-31BF9FCAC7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4288" y="47708"/>
            <a:ext cx="1225942" cy="1225942"/>
          </a:xfrm>
          <a:prstGeom prst="rect">
            <a:avLst/>
          </a:prstGeom>
        </p:spPr>
      </p:pic>
    </p:spTree>
    <p:extLst>
      <p:ext uri="{BB962C8B-B14F-4D97-AF65-F5344CB8AC3E}">
        <p14:creationId xmlns:p14="http://schemas.microsoft.com/office/powerpoint/2010/main" val="1228325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Effect transition="in" filter="fade">
                                      <p:cBhvr>
                                        <p:cTn id="13" dur="1000"/>
                                        <p:tgtEl>
                                          <p:spTgt spid="6"/>
                                        </p:tgtEl>
                                      </p:cBhvr>
                                    </p:animEffect>
                                  </p:childTnLst>
                                </p:cTn>
                              </p:par>
                              <p:par>
                                <p:cTn id="14" presetID="0" presetClass="path" presetSubtype="0" repeatCount="indefinite" decel="50000" fill="hold" nodeType="withEffect">
                                  <p:stCondLst>
                                    <p:cond delay="0"/>
                                  </p:stCondLst>
                                  <p:childTnLst>
                                    <p:animMotion origin="layout" path="M 0.89948 -0.30139 C 0.81424 -0.29051 0.52691 -0.26366 0.38976 -0.23658 C 0.25243 -0.20949 0.16233 -0.17083 0.07569 -0.13843 C -0.01094 -0.10602 -0.08698 -0.06227 -0.12969 -0.04213 " pathEditMode="relative" rAng="0" ptsTypes="aaaa">
                                      <p:cBhvr>
                                        <p:cTn id="15" dur="3000" spd="-100000" fill="hold"/>
                                        <p:tgtEl>
                                          <p:spTgt spid="6"/>
                                        </p:tgtEl>
                                        <p:attrNameLst>
                                          <p:attrName>ppt_x</p:attrName>
                                          <p:attrName>ppt_y</p:attrName>
                                        </p:attrNameLst>
                                      </p:cBhvr>
                                      <p:rCtr x="-2147483648" y="-2147483648"/>
                                    </p:animMotion>
                                  </p:childTnLst>
                                </p:cTn>
                              </p:par>
                              <p:par>
                                <p:cTn id="16" presetID="26" presetClass="emph" presetSubtype="0" repeatCount="indefinite" fill="hold" nodeType="withEffect">
                                  <p:stCondLst>
                                    <p:cond delay="1200"/>
                                  </p:stCondLst>
                                  <p:childTnLst>
                                    <p:animEffect transition="out" filter="fade">
                                      <p:cBhvr>
                                        <p:cTn id="17" dur="1000" tmFilter="0, 0; .2, .5; .8, .5; 1, 0"/>
                                        <p:tgtEl>
                                          <p:spTgt spid="6"/>
                                        </p:tgtEl>
                                      </p:cBhvr>
                                    </p:animEffect>
                                    <p:animScale>
                                      <p:cBhvr>
                                        <p:cTn id="18" dur="500" autoRev="1" fill="hold"/>
                                        <p:tgtEl>
                                          <p:spTgt spid="6"/>
                                        </p:tgtEl>
                                      </p:cBhvr>
                                      <p:by x="105000" y="105000"/>
                                    </p:animScale>
                                  </p:childTnLst>
                                </p:cTn>
                              </p:par>
                              <p:par>
                                <p:cTn id="19" presetID="53" presetClass="entr" presetSubtype="0" fill="hold" nodeType="withEffect">
                                  <p:stCondLst>
                                    <p:cond delay="60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Effect transition="in" filter="fade">
                                      <p:cBhvr>
                                        <p:cTn id="23" dur="1000"/>
                                        <p:tgtEl>
                                          <p:spTgt spid="9"/>
                                        </p:tgtEl>
                                      </p:cBhvr>
                                    </p:animEffect>
                                  </p:childTnLst>
                                </p:cTn>
                              </p:par>
                              <p:par>
                                <p:cTn id="24" presetID="0" presetClass="path" presetSubtype="0" repeatCount="indefinite" decel="50000" fill="hold" nodeType="withEffect">
                                  <p:stCondLst>
                                    <p:cond delay="600"/>
                                  </p:stCondLst>
                                  <p:childTnLst>
                                    <p:animMotion origin="layout" path="M -0.08889 -0.21574 C -0.02553 -0.2007 0.17031 -0.12593 0.29166 -0.125 C 0.41302 -0.12408 0.55329 -0.18079 0.63888 -0.21065 C 0.72447 -0.24051 0.76475 -0.27824 0.80555 -0.30463 C 0.84635 -0.33102 0.86718 -0.35602 0.88333 -0.36945 " pathEditMode="relative" rAng="0" ptsTypes="aaaaa">
                                      <p:cBhvr>
                                        <p:cTn id="25" dur="3000" fill="hold"/>
                                        <p:tgtEl>
                                          <p:spTgt spid="9"/>
                                        </p:tgtEl>
                                        <p:attrNameLst>
                                          <p:attrName>ppt_x</p:attrName>
                                          <p:attrName>ppt_y</p:attrName>
                                        </p:attrNameLst>
                                      </p:cBhvr>
                                      <p:rCtr x="-2147483648" y="-2147483648"/>
                                    </p:animMotion>
                                  </p:childTnLst>
                                </p:cTn>
                              </p:par>
                              <p:par>
                                <p:cTn id="26" presetID="26" presetClass="emph" presetSubtype="0" repeatCount="indefinite" fill="hold" nodeType="withEffect">
                                  <p:stCondLst>
                                    <p:cond delay="1700"/>
                                  </p:stCondLst>
                                  <p:childTnLst>
                                    <p:animEffect transition="out" filter="fade">
                                      <p:cBhvr>
                                        <p:cTn id="27" dur="1000" tmFilter="0, 0; .2, .5; .8, .5; 1, 0"/>
                                        <p:tgtEl>
                                          <p:spTgt spid="9"/>
                                        </p:tgtEl>
                                      </p:cBhvr>
                                    </p:animEffect>
                                    <p:animScale>
                                      <p:cBhvr>
                                        <p:cTn id="28" dur="500" autoRev="1" fill="hold"/>
                                        <p:tgtEl>
                                          <p:spTgt spid="9"/>
                                        </p:tgtEl>
                                      </p:cBhvr>
                                      <p:by x="105000" y="105000"/>
                                    </p:animScale>
                                  </p:childTnLst>
                                </p:cTn>
                              </p:par>
                            </p:childTnLst>
                          </p:cTn>
                        </p:par>
                        <p:par>
                          <p:cTn id="29" fill="hold">
                            <p:stCondLst>
                              <p:cond delay="4100"/>
                            </p:stCondLst>
                            <p:childTnLst>
                              <p:par>
                                <p:cTn id="30" presetID="53"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fltVal val="0"/>
                                          </p:val>
                                        </p:tav>
                                        <p:tav tm="100000">
                                          <p:val>
                                            <p:strVal val="#ppt_w"/>
                                          </p:val>
                                        </p:tav>
                                      </p:tavLst>
                                    </p:anim>
                                    <p:anim calcmode="lin" valueType="num">
                                      <p:cBhvr>
                                        <p:cTn id="33" dur="1000" fill="hold"/>
                                        <p:tgtEl>
                                          <p:spTgt spid="15"/>
                                        </p:tgtEl>
                                        <p:attrNameLst>
                                          <p:attrName>ppt_h</p:attrName>
                                        </p:attrNameLst>
                                      </p:cBhvr>
                                      <p:tavLst>
                                        <p:tav tm="0">
                                          <p:val>
                                            <p:fltVal val="0"/>
                                          </p:val>
                                        </p:tav>
                                        <p:tav tm="100000">
                                          <p:val>
                                            <p:strVal val="#ppt_h"/>
                                          </p:val>
                                        </p:tav>
                                      </p:tavLst>
                                    </p:anim>
                                    <p:animEffect transition="in" filter="fade">
                                      <p:cBhvr>
                                        <p:cTn id="34" dur="1000"/>
                                        <p:tgtEl>
                                          <p:spTgt spid="15"/>
                                        </p:tgtEl>
                                      </p:cBhvr>
                                    </p:animEffect>
                                  </p:childTnLst>
                                </p:cTn>
                              </p:par>
                              <p:par>
                                <p:cTn id="35" presetID="0" presetClass="path" presetSubtype="0" repeatCount="indefinite" decel="50000" fill="hold" nodeType="withEffect">
                                  <p:stCondLst>
                                    <p:cond delay="0"/>
                                  </p:stCondLst>
                                  <p:childTnLst>
                                    <p:animMotion origin="layout" path="M 0.89948 -0.30139 C 0.81424 -0.29051 0.52691 -0.26366 0.38976 -0.23658 C 0.25243 -0.20949 0.16233 -0.17083 0.07569 -0.13843 C -0.01094 -0.10602 -0.08698 -0.06227 -0.12969 -0.04213 " pathEditMode="relative" rAng="0" ptsTypes="aaaa">
                                      <p:cBhvr>
                                        <p:cTn id="36" dur="3000" spd="-100000" fill="hold"/>
                                        <p:tgtEl>
                                          <p:spTgt spid="15"/>
                                        </p:tgtEl>
                                        <p:attrNameLst>
                                          <p:attrName>ppt_x</p:attrName>
                                          <p:attrName>ppt_y</p:attrName>
                                        </p:attrNameLst>
                                      </p:cBhvr>
                                      <p:rCtr x="-2147483648" y="-2147483648"/>
                                    </p:animMotion>
                                  </p:childTnLst>
                                </p:cTn>
                              </p:par>
                              <p:par>
                                <p:cTn id="37" presetID="26" presetClass="emph" presetSubtype="0" repeatCount="indefinite" fill="hold" nodeType="withEffect">
                                  <p:stCondLst>
                                    <p:cond delay="1200"/>
                                  </p:stCondLst>
                                  <p:childTnLst>
                                    <p:animEffect transition="out" filter="fade">
                                      <p:cBhvr>
                                        <p:cTn id="38" dur="1000" tmFilter="0, 0; .2, .5; .8, .5; 1, 0"/>
                                        <p:tgtEl>
                                          <p:spTgt spid="15"/>
                                        </p:tgtEl>
                                      </p:cBhvr>
                                    </p:animEffect>
                                    <p:animScale>
                                      <p:cBhvr>
                                        <p:cTn id="39" dur="500" autoRev="1" fill="hold"/>
                                        <p:tgtEl>
                                          <p:spTgt spid="15"/>
                                        </p:tgtEl>
                                      </p:cBhvr>
                                      <p:by x="105000" y="105000"/>
                                    </p:animScale>
                                  </p:childTnLst>
                                </p:cTn>
                              </p:par>
                              <p:par>
                                <p:cTn id="40" presetID="53" presetClass="entr" presetSubtype="0" fill="hold" nodeType="withEffect">
                                  <p:stCondLst>
                                    <p:cond delay="6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1000" fill="hold"/>
                                        <p:tgtEl>
                                          <p:spTgt spid="18"/>
                                        </p:tgtEl>
                                        <p:attrNameLst>
                                          <p:attrName>ppt_w</p:attrName>
                                        </p:attrNameLst>
                                      </p:cBhvr>
                                      <p:tavLst>
                                        <p:tav tm="0">
                                          <p:val>
                                            <p:fltVal val="0"/>
                                          </p:val>
                                        </p:tav>
                                        <p:tav tm="100000">
                                          <p:val>
                                            <p:strVal val="#ppt_w"/>
                                          </p:val>
                                        </p:tav>
                                      </p:tavLst>
                                    </p:anim>
                                    <p:anim calcmode="lin" valueType="num">
                                      <p:cBhvr>
                                        <p:cTn id="43" dur="1000" fill="hold"/>
                                        <p:tgtEl>
                                          <p:spTgt spid="18"/>
                                        </p:tgtEl>
                                        <p:attrNameLst>
                                          <p:attrName>ppt_h</p:attrName>
                                        </p:attrNameLst>
                                      </p:cBhvr>
                                      <p:tavLst>
                                        <p:tav tm="0">
                                          <p:val>
                                            <p:fltVal val="0"/>
                                          </p:val>
                                        </p:tav>
                                        <p:tav tm="100000">
                                          <p:val>
                                            <p:strVal val="#ppt_h"/>
                                          </p:val>
                                        </p:tav>
                                      </p:tavLst>
                                    </p:anim>
                                    <p:animEffect transition="in" filter="fade">
                                      <p:cBhvr>
                                        <p:cTn id="44" dur="1000"/>
                                        <p:tgtEl>
                                          <p:spTgt spid="18"/>
                                        </p:tgtEl>
                                      </p:cBhvr>
                                    </p:animEffect>
                                  </p:childTnLst>
                                </p:cTn>
                              </p:par>
                              <p:par>
                                <p:cTn id="45" presetID="0" presetClass="path" presetSubtype="0" repeatCount="indefinite" decel="50000" fill="hold" nodeType="withEffect">
                                  <p:stCondLst>
                                    <p:cond delay="600"/>
                                  </p:stCondLst>
                                  <p:childTnLst>
                                    <p:animMotion origin="layout" path="M -0.08889 -0.21574 C -0.02553 -0.2007 0.17031 -0.12593 0.29166 -0.125 C 0.41302 -0.12408 0.55329 -0.18079 0.63888 -0.21065 C 0.72447 -0.24051 0.76475 -0.27824 0.80555 -0.30463 C 0.84635 -0.33102 0.86718 -0.35602 0.88333 -0.36945 " pathEditMode="relative" rAng="0" ptsTypes="aaaaa">
                                      <p:cBhvr>
                                        <p:cTn id="46" dur="3000" fill="hold"/>
                                        <p:tgtEl>
                                          <p:spTgt spid="18"/>
                                        </p:tgtEl>
                                        <p:attrNameLst>
                                          <p:attrName>ppt_x</p:attrName>
                                          <p:attrName>ppt_y</p:attrName>
                                        </p:attrNameLst>
                                      </p:cBhvr>
                                      <p:rCtr x="-2147483648" y="-2147483648"/>
                                    </p:animMotion>
                                  </p:childTnLst>
                                </p:cTn>
                              </p:par>
                              <p:par>
                                <p:cTn id="47" presetID="26" presetClass="emph" presetSubtype="0" repeatCount="indefinite" fill="hold" nodeType="withEffect">
                                  <p:stCondLst>
                                    <p:cond delay="1700"/>
                                  </p:stCondLst>
                                  <p:childTnLst>
                                    <p:animEffect transition="out" filter="fade">
                                      <p:cBhvr>
                                        <p:cTn id="48" dur="1000" tmFilter="0, 0; .2, .5; .8, .5; 1, 0"/>
                                        <p:tgtEl>
                                          <p:spTgt spid="18"/>
                                        </p:tgtEl>
                                      </p:cBhvr>
                                    </p:animEffect>
                                    <p:animScale>
                                      <p:cBhvr>
                                        <p:cTn id="49" dur="50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5" name="灯片编号占位符 1"/>
          <p:cNvSpPr>
            <a:spLocks noGrp="1"/>
          </p:cNvSpPr>
          <p:nvPr>
            <p:ph type="sldNum" sz="quarter" idx="4"/>
          </p:nvPr>
        </p:nvSpPr>
        <p:spPr bwMode="auto">
          <a:xfrm>
            <a:off x="8214912" y="4817038"/>
            <a:ext cx="576000" cy="216000"/>
          </a:xfrm>
          <a:prstGeom prst="rect">
            <a:avLst/>
          </a:prstGeom>
          <a:ln>
            <a:miter lim="800000"/>
            <a:headEnd/>
            <a:tailEnd/>
          </a:ln>
        </p:spPr>
        <p:txBody>
          <a:bodyPr/>
          <a:lstStyle>
            <a:lvl1pPr algn="ctr">
              <a:lnSpc>
                <a:spcPct val="100000"/>
              </a:lnSpc>
              <a:defRPr sz="1200" b="1"/>
            </a:lvl1pPr>
          </a:lstStyle>
          <a:p>
            <a:pPr fontAlgn="base">
              <a:spcBef>
                <a:spcPct val="0"/>
              </a:spcBef>
              <a:spcAft>
                <a:spcPct val="0"/>
              </a:spcAft>
              <a:defRPr/>
            </a:pPr>
            <a:fld id="{03FC912D-3FE9-4018-B22A-84E35E38B07C}" type="slidenum">
              <a:rPr lang="zh-CN" altLang="en-US" smtClean="0">
                <a:solidFill>
                  <a:srgbClr val="000000"/>
                </a:solidFill>
                <a:latin typeface="Arial"/>
                <a:sym typeface="Arial"/>
              </a:rPr>
              <a:pPr fontAlgn="base">
                <a:spcBef>
                  <a:spcPct val="0"/>
                </a:spcBef>
                <a:spcAft>
                  <a:spcPct val="0"/>
                </a:spcAft>
                <a:defRPr/>
              </a:pPr>
              <a:t>‹#›</a:t>
            </a:fld>
            <a:endParaRPr lang="en-US" altLang="zh-CN">
              <a:solidFill>
                <a:srgbClr val="000000"/>
              </a:solidFill>
              <a:latin typeface="Arial"/>
              <a:sym typeface="Arial"/>
            </a:endParaRPr>
          </a:p>
        </p:txBody>
      </p:sp>
    </p:spTree>
    <p:extLst>
      <p:ext uri="{BB962C8B-B14F-4D97-AF65-F5344CB8AC3E}">
        <p14:creationId xmlns:p14="http://schemas.microsoft.com/office/powerpoint/2010/main" val="23498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标题幻灯片">
    <p:spTree>
      <p:nvGrpSpPr>
        <p:cNvPr id="1" name=""/>
        <p:cNvGrpSpPr/>
        <p:nvPr/>
      </p:nvGrpSpPr>
      <p:grpSpPr>
        <a:xfrm>
          <a:off x="0" y="0"/>
          <a:ext cx="0" cy="0"/>
          <a:chOff x="0" y="0"/>
          <a:chExt cx="0" cy="0"/>
        </a:xfrm>
      </p:grpSpPr>
      <p:pic>
        <p:nvPicPr>
          <p:cNvPr id="4" name="Picture 2055" descr="色条 拷贝"/>
          <p:cNvPicPr>
            <a:picLocks noChangeAspect="1" noChangeArrowheads="1"/>
          </p:cNvPicPr>
          <p:nvPr/>
        </p:nvPicPr>
        <p:blipFill>
          <a:blip r:embed="rId2" cstate="print"/>
          <a:srcRect/>
          <a:stretch>
            <a:fillRect/>
          </a:stretch>
        </p:blipFill>
        <p:spPr bwMode="auto">
          <a:xfrm>
            <a:off x="0" y="1125148"/>
            <a:ext cx="9144000" cy="2775347"/>
          </a:xfrm>
          <a:prstGeom prst="rect">
            <a:avLst/>
          </a:prstGeom>
          <a:noFill/>
          <a:ln w="9525">
            <a:noFill/>
            <a:miter lim="800000"/>
            <a:headEnd/>
            <a:tailEnd/>
          </a:ln>
        </p:spPr>
      </p:pic>
      <p:grpSp>
        <p:nvGrpSpPr>
          <p:cNvPr id="6" name="Group 31"/>
          <p:cNvGrpSpPr>
            <a:grpSpLocks/>
          </p:cNvGrpSpPr>
          <p:nvPr/>
        </p:nvGrpSpPr>
        <p:grpSpPr bwMode="auto">
          <a:xfrm>
            <a:off x="560390" y="4786312"/>
            <a:ext cx="287337" cy="215504"/>
            <a:chOff x="3742" y="3113"/>
            <a:chExt cx="136" cy="136"/>
          </a:xfrm>
        </p:grpSpPr>
        <p:sp>
          <p:nvSpPr>
            <p:cNvPr id="7" name="AutoShape 32"/>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8" name="AutoShape 33"/>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grpSp>
        <p:nvGrpSpPr>
          <p:cNvPr id="9" name="Group 34"/>
          <p:cNvGrpSpPr>
            <a:grpSpLocks/>
          </p:cNvGrpSpPr>
          <p:nvPr/>
        </p:nvGrpSpPr>
        <p:grpSpPr bwMode="auto">
          <a:xfrm>
            <a:off x="250833" y="5003008"/>
            <a:ext cx="287338" cy="215504"/>
            <a:chOff x="3742" y="3113"/>
            <a:chExt cx="136" cy="136"/>
          </a:xfrm>
        </p:grpSpPr>
        <p:sp>
          <p:nvSpPr>
            <p:cNvPr id="10" name="AutoShape 35"/>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 name="AutoShape 36"/>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sp>
        <p:nvSpPr>
          <p:cNvPr id="3074" name="Rectangle 2"/>
          <p:cNvSpPr>
            <a:spLocks noGrp="1" noChangeArrowheads="1"/>
          </p:cNvSpPr>
          <p:nvPr>
            <p:ph type="ctrTitle" hasCustomPrompt="1"/>
          </p:nvPr>
        </p:nvSpPr>
        <p:spPr>
          <a:xfrm>
            <a:off x="468321" y="1815666"/>
            <a:ext cx="8207375" cy="1512168"/>
          </a:xfrm>
        </p:spPr>
        <p:txBody>
          <a:bodyPr/>
          <a:lstStyle>
            <a:lvl1pPr marL="0" algn="ctr">
              <a:lnSpc>
                <a:spcPct val="150000"/>
              </a:lnSpc>
              <a:defRPr sz="4400" baseline="0">
                <a:solidFill>
                  <a:schemeClr val="bg1"/>
                </a:solidFill>
              </a:defRPr>
            </a:lvl1pPr>
          </a:lstStyle>
          <a:p>
            <a:r>
              <a:rPr lang="zh-CN" altLang="en-US" dirty="0"/>
              <a:t>主标题：雅黑</a:t>
            </a:r>
            <a:r>
              <a:rPr lang="en-US" altLang="zh-CN" dirty="0"/>
              <a:t>/44pt Arial/44pt</a:t>
            </a:r>
          </a:p>
        </p:txBody>
      </p:sp>
      <p:pic>
        <p:nvPicPr>
          <p:cNvPr id="13" name="Picture 2055" descr="色条 拷贝"/>
          <p:cNvPicPr>
            <a:picLocks noChangeAspect="1" noChangeArrowheads="1"/>
          </p:cNvPicPr>
          <p:nvPr userDrawn="1"/>
        </p:nvPicPr>
        <p:blipFill>
          <a:blip r:embed="rId2" cstate="print"/>
          <a:srcRect/>
          <a:stretch>
            <a:fillRect/>
          </a:stretch>
        </p:blipFill>
        <p:spPr bwMode="auto">
          <a:xfrm>
            <a:off x="0" y="1125148"/>
            <a:ext cx="9144000" cy="2775347"/>
          </a:xfrm>
          <a:prstGeom prst="rect">
            <a:avLst/>
          </a:prstGeom>
          <a:noFill/>
          <a:ln w="9525">
            <a:noFill/>
            <a:miter lim="800000"/>
            <a:headEnd/>
            <a:tailEnd/>
          </a:ln>
        </p:spPr>
      </p:pic>
      <p:grpSp>
        <p:nvGrpSpPr>
          <p:cNvPr id="15" name="Group 31"/>
          <p:cNvGrpSpPr>
            <a:grpSpLocks/>
          </p:cNvGrpSpPr>
          <p:nvPr userDrawn="1"/>
        </p:nvGrpSpPr>
        <p:grpSpPr bwMode="auto">
          <a:xfrm>
            <a:off x="560390" y="4786312"/>
            <a:ext cx="287337" cy="215504"/>
            <a:chOff x="3742" y="3113"/>
            <a:chExt cx="136" cy="136"/>
          </a:xfrm>
        </p:grpSpPr>
        <p:sp>
          <p:nvSpPr>
            <p:cNvPr id="16" name="AutoShape 32"/>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7" name="AutoShape 33"/>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grpSp>
        <p:nvGrpSpPr>
          <p:cNvPr id="18" name="Group 34"/>
          <p:cNvGrpSpPr>
            <a:grpSpLocks/>
          </p:cNvGrpSpPr>
          <p:nvPr userDrawn="1"/>
        </p:nvGrpSpPr>
        <p:grpSpPr bwMode="auto">
          <a:xfrm>
            <a:off x="250833" y="5003008"/>
            <a:ext cx="287338" cy="215504"/>
            <a:chOff x="3742" y="3113"/>
            <a:chExt cx="136" cy="136"/>
          </a:xfrm>
        </p:grpSpPr>
        <p:sp>
          <p:nvSpPr>
            <p:cNvPr id="19" name="AutoShape 35"/>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0" name="AutoShape 36"/>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headEnd/>
              <a:tailEnd/>
            </a:ln>
          </p:spPr>
          <p:txBody>
            <a:bodyPr wrap="none" anchor="ctr"/>
            <a:lstStyle/>
            <a:p>
              <a:pP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sp>
        <p:nvSpPr>
          <p:cNvPr id="22" name="Text Box 16">
            <a:extLst>
              <a:ext uri="{FF2B5EF4-FFF2-40B4-BE49-F238E27FC236}">
                <a16:creationId xmlns:a16="http://schemas.microsoft.com/office/drawing/2014/main" id="{0AC35641-6746-4A3A-B27F-28EE27DE67C5}"/>
              </a:ext>
            </a:extLst>
          </p:cNvPr>
          <p:cNvSpPr txBox="1">
            <a:spLocks noChangeArrowheads="1"/>
          </p:cNvSpPr>
          <p:nvPr userDrawn="1"/>
        </p:nvSpPr>
        <p:spPr bwMode="auto">
          <a:xfrm>
            <a:off x="7306307" y="4663208"/>
            <a:ext cx="1083923" cy="246207"/>
          </a:xfrm>
          <a:prstGeom prst="rect">
            <a:avLst/>
          </a:prstGeom>
          <a:noFill/>
          <a:ln>
            <a:noFill/>
          </a:ln>
        </p:spPr>
        <p:txBody>
          <a:bodyPr wrap="none" lIns="91426" tIns="45713" rIns="91426" bIns="45713">
            <a:spAutoFit/>
          </a:bodyPr>
          <a:lstStyle>
            <a:lvl1pPr eaLnBrk="0" hangingPunct="0">
              <a:defRPr>
                <a:solidFill>
                  <a:schemeClr val="tx1"/>
                </a:solidFill>
                <a:latin typeface="Arial" pitchFamily="34" charset="0"/>
                <a:ea typeface="华文细黑" pitchFamily="2" charset="-122"/>
              </a:defRPr>
            </a:lvl1pPr>
            <a:lvl2pPr marL="742950" indent="-285750" eaLnBrk="0" hangingPunct="0">
              <a:defRPr>
                <a:solidFill>
                  <a:schemeClr val="tx1"/>
                </a:solidFill>
                <a:latin typeface="Arial" pitchFamily="34" charset="0"/>
                <a:ea typeface="华文细黑" pitchFamily="2" charset="-122"/>
              </a:defRPr>
            </a:lvl2pPr>
            <a:lvl3pPr marL="1143000" indent="-228600" eaLnBrk="0" hangingPunct="0">
              <a:defRPr>
                <a:solidFill>
                  <a:schemeClr val="tx1"/>
                </a:solidFill>
                <a:latin typeface="Arial" pitchFamily="34" charset="0"/>
                <a:ea typeface="华文细黑" pitchFamily="2" charset="-122"/>
              </a:defRPr>
            </a:lvl3pPr>
            <a:lvl4pPr marL="1600200" indent="-228600" eaLnBrk="0" hangingPunct="0">
              <a:defRPr>
                <a:solidFill>
                  <a:schemeClr val="tx1"/>
                </a:solidFill>
                <a:latin typeface="Arial" pitchFamily="34" charset="0"/>
                <a:ea typeface="华文细黑" pitchFamily="2" charset="-122"/>
              </a:defRPr>
            </a:lvl4pPr>
            <a:lvl5pPr marL="2057400" indent="-228600" eaLnBrk="0" hangingPunct="0">
              <a:defRPr>
                <a:solidFill>
                  <a:schemeClr val="tx1"/>
                </a:solidFill>
                <a:latin typeface="Arial" pitchFamily="34" charset="0"/>
                <a:ea typeface="华文细黑" pitchFamily="2" charset="-122"/>
              </a:defRPr>
            </a:lvl5pPr>
            <a:lvl6pPr marL="2514600" indent="-228600" eaLnBrk="0" fontAlgn="base" hangingPunct="0">
              <a:spcBef>
                <a:spcPct val="0"/>
              </a:spcBef>
              <a:spcAft>
                <a:spcPct val="0"/>
              </a:spcAft>
              <a:defRPr>
                <a:solidFill>
                  <a:schemeClr val="tx1"/>
                </a:solidFill>
                <a:latin typeface="Arial" pitchFamily="34" charset="0"/>
                <a:ea typeface="华文细黑" pitchFamily="2" charset="-122"/>
              </a:defRPr>
            </a:lvl6pPr>
            <a:lvl7pPr marL="2971800" indent="-228600" eaLnBrk="0" fontAlgn="base" hangingPunct="0">
              <a:spcBef>
                <a:spcPct val="0"/>
              </a:spcBef>
              <a:spcAft>
                <a:spcPct val="0"/>
              </a:spcAft>
              <a:defRPr>
                <a:solidFill>
                  <a:schemeClr val="tx1"/>
                </a:solidFill>
                <a:latin typeface="Arial" pitchFamily="34" charset="0"/>
                <a:ea typeface="华文细黑" pitchFamily="2" charset="-122"/>
              </a:defRPr>
            </a:lvl7pPr>
            <a:lvl8pPr marL="3429000" indent="-228600" eaLnBrk="0" fontAlgn="base" hangingPunct="0">
              <a:spcBef>
                <a:spcPct val="0"/>
              </a:spcBef>
              <a:spcAft>
                <a:spcPct val="0"/>
              </a:spcAft>
              <a:defRPr>
                <a:solidFill>
                  <a:schemeClr val="tx1"/>
                </a:solidFill>
                <a:latin typeface="Arial" pitchFamily="34" charset="0"/>
                <a:ea typeface="华文细黑" pitchFamily="2" charset="-122"/>
              </a:defRPr>
            </a:lvl8pPr>
            <a:lvl9pPr marL="3886200" indent="-228600" eaLnBrk="0" fontAlgn="base" hangingPunct="0">
              <a:spcBef>
                <a:spcPct val="0"/>
              </a:spcBef>
              <a:spcAft>
                <a:spcPct val="0"/>
              </a:spcAft>
              <a:defRPr>
                <a:solidFill>
                  <a:schemeClr val="tx1"/>
                </a:solidFill>
                <a:latin typeface="Arial" pitchFamily="34" charset="0"/>
                <a:ea typeface="华文细黑" pitchFamily="2" charset="-122"/>
              </a:defRPr>
            </a:lvl9pPr>
          </a:lstStyle>
          <a:p>
            <a:pPr algn="r" eaLnBrk="1" fontAlgn="base" hangingPunct="1">
              <a:spcBef>
                <a:spcPct val="0"/>
              </a:spcBef>
              <a:spcAft>
                <a:spcPct val="0"/>
              </a:spcAft>
              <a:defRPr/>
            </a:pPr>
            <a:r>
              <a:rPr lang="en-US" altLang="zh-CN" sz="900" dirty="0">
                <a:solidFill>
                  <a:srgbClr val="000000"/>
                </a:solidFill>
              </a:rPr>
              <a:t>© </a:t>
            </a:r>
            <a:r>
              <a:rPr lang="zh-CN" altLang="en-US" sz="1000" dirty="0">
                <a:solidFill>
                  <a:srgbClr val="000000"/>
                </a:solidFill>
                <a:latin typeface="华文楷体" panose="02010600040101010101" pitchFamily="2" charset="-122"/>
                <a:ea typeface="华文楷体" panose="02010600040101010101" pitchFamily="2" charset="-122"/>
              </a:rPr>
              <a:t>山东女子学院</a:t>
            </a:r>
            <a:endParaRPr lang="en-US" altLang="zh-CN" sz="1000" dirty="0">
              <a:solidFill>
                <a:srgbClr val="000000"/>
              </a:solidFill>
              <a:latin typeface="华文楷体" panose="02010600040101010101" pitchFamily="2" charset="-122"/>
              <a:ea typeface="华文楷体" panose="02010600040101010101" pitchFamily="2" charset="-122"/>
            </a:endParaRPr>
          </a:p>
        </p:txBody>
      </p:sp>
      <p:pic>
        <p:nvPicPr>
          <p:cNvPr id="23" name="图片 22">
            <a:extLst>
              <a:ext uri="{FF2B5EF4-FFF2-40B4-BE49-F238E27FC236}">
                <a16:creationId xmlns:a16="http://schemas.microsoft.com/office/drawing/2014/main" id="{72CF2A2B-C747-41BD-8AA9-F313134CB9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64288" y="47708"/>
            <a:ext cx="1225942" cy="1225942"/>
          </a:xfrm>
          <a:prstGeom prst="rect">
            <a:avLst/>
          </a:prstGeom>
        </p:spPr>
      </p:pic>
    </p:spTree>
    <p:extLst>
      <p:ext uri="{BB962C8B-B14F-4D97-AF65-F5344CB8AC3E}">
        <p14:creationId xmlns:p14="http://schemas.microsoft.com/office/powerpoint/2010/main" val="111120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par>
                                <p:cTn id="10" presetID="0" presetClass="path" presetSubtype="0" repeatCount="indefinite" decel="50000" fill="hold" nodeType="withEffect">
                                  <p:stCondLst>
                                    <p:cond delay="0"/>
                                  </p:stCondLst>
                                  <p:childTnLst>
                                    <p:animMotion origin="layout" path="M 0.89948 -0.30139 C 0.81424 -0.29051 0.52691 -0.26366 0.38976 -0.23658 C 0.25243 -0.20949 0.16233 -0.17083 0.07569 -0.13843 C -0.01094 -0.10602 -0.08698 -0.06227 -0.12969 -0.04213 " pathEditMode="relative" rAng="0" ptsTypes="aaaa">
                                      <p:cBhvr>
                                        <p:cTn id="11" dur="3000" spd="-100000" fill="hold"/>
                                        <p:tgtEl>
                                          <p:spTgt spid="6"/>
                                        </p:tgtEl>
                                        <p:attrNameLst>
                                          <p:attrName>ppt_x</p:attrName>
                                          <p:attrName>ppt_y</p:attrName>
                                        </p:attrNameLst>
                                      </p:cBhvr>
                                      <p:rCtr x="-2147483648" y="-2147483648"/>
                                    </p:animMotion>
                                  </p:childTnLst>
                                </p:cTn>
                              </p:par>
                              <p:par>
                                <p:cTn id="12" presetID="26" presetClass="emph" presetSubtype="0" repeatCount="indefinite" fill="hold" nodeType="withEffect">
                                  <p:stCondLst>
                                    <p:cond delay="1200"/>
                                  </p:stCondLst>
                                  <p:childTnLst>
                                    <p:animEffect transition="out" filter="fade">
                                      <p:cBhvr>
                                        <p:cTn id="13" dur="1000" tmFilter="0, 0; .2, .5; .8, .5; 1, 0"/>
                                        <p:tgtEl>
                                          <p:spTgt spid="6"/>
                                        </p:tgtEl>
                                      </p:cBhvr>
                                    </p:animEffect>
                                    <p:animScale>
                                      <p:cBhvr>
                                        <p:cTn id="14" dur="500" autoRev="1" fill="hold"/>
                                        <p:tgtEl>
                                          <p:spTgt spid="6"/>
                                        </p:tgtEl>
                                      </p:cBhvr>
                                      <p:by x="105000" y="105000"/>
                                    </p:animScale>
                                  </p:childTnLst>
                                </p:cTn>
                              </p:par>
                              <p:par>
                                <p:cTn id="15" presetID="53" presetClass="entr" presetSubtype="0" fill="hold" nodeType="withEffect">
                                  <p:stCondLst>
                                    <p:cond delay="60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par>
                                <p:cTn id="20" presetID="0" presetClass="path" presetSubtype="0" repeatCount="indefinite" decel="50000" fill="hold" nodeType="withEffect">
                                  <p:stCondLst>
                                    <p:cond delay="600"/>
                                  </p:stCondLst>
                                  <p:childTnLst>
                                    <p:animMotion origin="layout" path="M -0.08889 -0.21574 C -0.02553 -0.2007 0.17031 -0.12593 0.29166 -0.125 C 0.41302 -0.12408 0.55329 -0.18079 0.63888 -0.21065 C 0.72447 -0.24051 0.76475 -0.27824 0.80555 -0.30463 C 0.84635 -0.33102 0.86718 -0.35602 0.88333 -0.36945 " pathEditMode="relative" rAng="0" ptsTypes="aaaaa">
                                      <p:cBhvr>
                                        <p:cTn id="21" dur="3000" fill="hold"/>
                                        <p:tgtEl>
                                          <p:spTgt spid="9"/>
                                        </p:tgtEl>
                                        <p:attrNameLst>
                                          <p:attrName>ppt_x</p:attrName>
                                          <p:attrName>ppt_y</p:attrName>
                                        </p:attrNameLst>
                                      </p:cBhvr>
                                      <p:rCtr x="-2147483648" y="-2147483648"/>
                                    </p:animMotion>
                                  </p:childTnLst>
                                </p:cTn>
                              </p:par>
                              <p:par>
                                <p:cTn id="22" presetID="26" presetClass="emph" presetSubtype="0" repeatCount="indefinite" fill="hold" nodeType="withEffect">
                                  <p:stCondLst>
                                    <p:cond delay="1700"/>
                                  </p:stCondLst>
                                  <p:childTnLst>
                                    <p:animEffect transition="out" filter="fade">
                                      <p:cBhvr>
                                        <p:cTn id="23" dur="1000" tmFilter="0, 0; .2, .5; .8, .5; 1, 0"/>
                                        <p:tgtEl>
                                          <p:spTgt spid="9"/>
                                        </p:tgtEl>
                                      </p:cBhvr>
                                    </p:animEffect>
                                    <p:animScale>
                                      <p:cBhvr>
                                        <p:cTn id="24" dur="500" autoRev="1" fill="hold"/>
                                        <p:tgtEl>
                                          <p:spTgt spid="9"/>
                                        </p:tgtEl>
                                      </p:cBhvr>
                                      <p:by x="105000" y="105000"/>
                                    </p:animScale>
                                  </p:childTnLst>
                                </p:cTn>
                              </p:par>
                            </p:childTnLst>
                          </p:cTn>
                        </p:par>
                        <p:par>
                          <p:cTn id="25" fill="hold">
                            <p:stCondLst>
                              <p:cond delay="3600"/>
                            </p:stCondLst>
                            <p:childTnLst>
                              <p:par>
                                <p:cTn id="26" presetID="53"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fltVal val="0"/>
                                          </p:val>
                                        </p:tav>
                                        <p:tav tm="100000">
                                          <p:val>
                                            <p:strVal val="#ppt_w"/>
                                          </p:val>
                                        </p:tav>
                                      </p:tavLst>
                                    </p:anim>
                                    <p:anim calcmode="lin" valueType="num">
                                      <p:cBhvr>
                                        <p:cTn id="29" dur="1000" fill="hold"/>
                                        <p:tgtEl>
                                          <p:spTgt spid="15"/>
                                        </p:tgtEl>
                                        <p:attrNameLst>
                                          <p:attrName>ppt_h</p:attrName>
                                        </p:attrNameLst>
                                      </p:cBhvr>
                                      <p:tavLst>
                                        <p:tav tm="0">
                                          <p:val>
                                            <p:fltVal val="0"/>
                                          </p:val>
                                        </p:tav>
                                        <p:tav tm="100000">
                                          <p:val>
                                            <p:strVal val="#ppt_h"/>
                                          </p:val>
                                        </p:tav>
                                      </p:tavLst>
                                    </p:anim>
                                    <p:animEffect transition="in" filter="fade">
                                      <p:cBhvr>
                                        <p:cTn id="30" dur="1000"/>
                                        <p:tgtEl>
                                          <p:spTgt spid="15"/>
                                        </p:tgtEl>
                                      </p:cBhvr>
                                    </p:animEffect>
                                  </p:childTnLst>
                                </p:cTn>
                              </p:par>
                              <p:par>
                                <p:cTn id="31" presetID="0" presetClass="path" presetSubtype="0" repeatCount="indefinite" decel="50000" fill="hold" nodeType="withEffect">
                                  <p:stCondLst>
                                    <p:cond delay="0"/>
                                  </p:stCondLst>
                                  <p:childTnLst>
                                    <p:animMotion origin="layout" path="M 0.89948 -0.30139 C 0.81424 -0.29051 0.52691 -0.26366 0.38976 -0.23658 C 0.25243 -0.20949 0.16233 -0.17083 0.07569 -0.13843 C -0.01094 -0.10602 -0.08698 -0.06227 -0.12969 -0.04213 " pathEditMode="relative" rAng="0" ptsTypes="aaaa">
                                      <p:cBhvr>
                                        <p:cTn id="32" dur="3000" spd="-100000" fill="hold"/>
                                        <p:tgtEl>
                                          <p:spTgt spid="15"/>
                                        </p:tgtEl>
                                        <p:attrNameLst>
                                          <p:attrName>ppt_x</p:attrName>
                                          <p:attrName>ppt_y</p:attrName>
                                        </p:attrNameLst>
                                      </p:cBhvr>
                                      <p:rCtr x="-2147483648" y="-2147483648"/>
                                    </p:animMotion>
                                  </p:childTnLst>
                                </p:cTn>
                              </p:par>
                              <p:par>
                                <p:cTn id="33" presetID="26" presetClass="emph" presetSubtype="0" repeatCount="indefinite" fill="hold" nodeType="withEffect">
                                  <p:stCondLst>
                                    <p:cond delay="1200"/>
                                  </p:stCondLst>
                                  <p:childTnLst>
                                    <p:animEffect transition="out" filter="fade">
                                      <p:cBhvr>
                                        <p:cTn id="34" dur="1000" tmFilter="0, 0; .2, .5; .8, .5; 1, 0"/>
                                        <p:tgtEl>
                                          <p:spTgt spid="15"/>
                                        </p:tgtEl>
                                      </p:cBhvr>
                                    </p:animEffect>
                                    <p:animScale>
                                      <p:cBhvr>
                                        <p:cTn id="35" dur="500" autoRev="1" fill="hold"/>
                                        <p:tgtEl>
                                          <p:spTgt spid="15"/>
                                        </p:tgtEl>
                                      </p:cBhvr>
                                      <p:by x="105000" y="105000"/>
                                    </p:animScale>
                                  </p:childTnLst>
                                </p:cTn>
                              </p:par>
                              <p:par>
                                <p:cTn id="36" presetID="53" presetClass="entr" presetSubtype="0" fill="hold" nodeType="withEffect">
                                  <p:stCondLst>
                                    <p:cond delay="600"/>
                                  </p:stCondLst>
                                  <p:childTnLst>
                                    <p:set>
                                      <p:cBhvr>
                                        <p:cTn id="37" dur="1" fill="hold">
                                          <p:stCondLst>
                                            <p:cond delay="0"/>
                                          </p:stCondLst>
                                        </p:cTn>
                                        <p:tgtEl>
                                          <p:spTgt spid="18"/>
                                        </p:tgtEl>
                                        <p:attrNameLst>
                                          <p:attrName>style.visibility</p:attrName>
                                        </p:attrNameLst>
                                      </p:cBhvr>
                                      <p:to>
                                        <p:strVal val="visible"/>
                                      </p:to>
                                    </p:set>
                                    <p:anim calcmode="lin" valueType="num">
                                      <p:cBhvr>
                                        <p:cTn id="38" dur="1000" fill="hold"/>
                                        <p:tgtEl>
                                          <p:spTgt spid="18"/>
                                        </p:tgtEl>
                                        <p:attrNameLst>
                                          <p:attrName>ppt_w</p:attrName>
                                        </p:attrNameLst>
                                      </p:cBhvr>
                                      <p:tavLst>
                                        <p:tav tm="0">
                                          <p:val>
                                            <p:fltVal val="0"/>
                                          </p:val>
                                        </p:tav>
                                        <p:tav tm="100000">
                                          <p:val>
                                            <p:strVal val="#ppt_w"/>
                                          </p:val>
                                        </p:tav>
                                      </p:tavLst>
                                    </p:anim>
                                    <p:anim calcmode="lin" valueType="num">
                                      <p:cBhvr>
                                        <p:cTn id="39" dur="1000" fill="hold"/>
                                        <p:tgtEl>
                                          <p:spTgt spid="18"/>
                                        </p:tgtEl>
                                        <p:attrNameLst>
                                          <p:attrName>ppt_h</p:attrName>
                                        </p:attrNameLst>
                                      </p:cBhvr>
                                      <p:tavLst>
                                        <p:tav tm="0">
                                          <p:val>
                                            <p:fltVal val="0"/>
                                          </p:val>
                                        </p:tav>
                                        <p:tav tm="100000">
                                          <p:val>
                                            <p:strVal val="#ppt_h"/>
                                          </p:val>
                                        </p:tav>
                                      </p:tavLst>
                                    </p:anim>
                                    <p:animEffect transition="in" filter="fade">
                                      <p:cBhvr>
                                        <p:cTn id="40" dur="1000"/>
                                        <p:tgtEl>
                                          <p:spTgt spid="18"/>
                                        </p:tgtEl>
                                      </p:cBhvr>
                                    </p:animEffect>
                                  </p:childTnLst>
                                </p:cTn>
                              </p:par>
                              <p:par>
                                <p:cTn id="41" presetID="0" presetClass="path" presetSubtype="0" repeatCount="indefinite" decel="50000" fill="hold" nodeType="withEffect">
                                  <p:stCondLst>
                                    <p:cond delay="600"/>
                                  </p:stCondLst>
                                  <p:childTnLst>
                                    <p:animMotion origin="layout" path="M -0.08889 -0.21574 C -0.02553 -0.2007 0.17031 -0.12593 0.29166 -0.125 C 0.41302 -0.12408 0.55329 -0.18079 0.63888 -0.21065 C 0.72447 -0.24051 0.76475 -0.27824 0.80555 -0.30463 C 0.84635 -0.33102 0.86718 -0.35602 0.88333 -0.36945 " pathEditMode="relative" rAng="0" ptsTypes="aaaaa">
                                      <p:cBhvr>
                                        <p:cTn id="42" dur="3000" fill="hold"/>
                                        <p:tgtEl>
                                          <p:spTgt spid="18"/>
                                        </p:tgtEl>
                                        <p:attrNameLst>
                                          <p:attrName>ppt_x</p:attrName>
                                          <p:attrName>ppt_y</p:attrName>
                                        </p:attrNameLst>
                                      </p:cBhvr>
                                      <p:rCtr x="-2147483648" y="-2147483648"/>
                                    </p:animMotion>
                                  </p:childTnLst>
                                </p:cTn>
                              </p:par>
                              <p:par>
                                <p:cTn id="43" presetID="26" presetClass="emph" presetSubtype="0" repeatCount="indefinite" fill="hold" nodeType="withEffect">
                                  <p:stCondLst>
                                    <p:cond delay="1700"/>
                                  </p:stCondLst>
                                  <p:childTnLst>
                                    <p:animEffect transition="out" filter="fade">
                                      <p:cBhvr>
                                        <p:cTn id="44" dur="1000" tmFilter="0, 0; .2, .5; .8, .5; 1, 0"/>
                                        <p:tgtEl>
                                          <p:spTgt spid="18"/>
                                        </p:tgtEl>
                                      </p:cBhvr>
                                    </p:animEffect>
                                    <p:animScale>
                                      <p:cBhvr>
                                        <p:cTn id="45" dur="500" autoRev="1" fill="hold"/>
                                        <p:tgtEl>
                                          <p:spTgt spid="18"/>
                                        </p:tgtEl>
                                      </p:cBhvr>
                                      <p:by x="105000" y="105000"/>
                                    </p:animScale>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a:xfrm>
            <a:off x="928663" y="205979"/>
            <a:ext cx="6000792" cy="383381"/>
          </a:xfrm>
        </p:spPr>
        <p:txBody>
          <a:bodyPr/>
          <a:lstStyle>
            <a:lvl1pPr algn="l">
              <a:defRPr/>
            </a:lvl1pPr>
          </a:lstStyle>
          <a:p>
            <a:r>
              <a:rPr lang="zh-CN" altLang="en-US" dirty="0"/>
              <a:t>单击此处编辑母版标题样式</a:t>
            </a:r>
          </a:p>
        </p:txBody>
      </p:sp>
    </p:spTree>
    <p:extLst>
      <p:ext uri="{BB962C8B-B14F-4D97-AF65-F5344CB8AC3E}">
        <p14:creationId xmlns:p14="http://schemas.microsoft.com/office/powerpoint/2010/main" val="34781913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52304" y="108354"/>
            <a:ext cx="7164000" cy="486965"/>
          </a:xfrm>
          <a:prstGeom prst="rect">
            <a:avLst/>
          </a:prstGeom>
          <a:noFill/>
          <a:ln w="9525">
            <a:noFill/>
            <a:miter lim="800000"/>
            <a:headEnd/>
            <a:tailEnd/>
          </a:ln>
        </p:spPr>
        <p:txBody>
          <a:bodyPr vert="horz" wrap="square" lIns="91426" tIns="45713" rIns="91426" bIns="45713" numCol="1" anchor="ctr" anchorCtr="0" compatLnSpc="1">
            <a:prstTxWarp prst="textNoShape">
              <a:avLst/>
            </a:prstTxWarp>
          </a:bodyPr>
          <a:lstStyle/>
          <a:p>
            <a:pPr lvl="0"/>
            <a:r>
              <a:rPr lang="zh-CN" altLang="en-US" dirty="0"/>
              <a:t>标题文本样式：微软雅黑</a:t>
            </a:r>
            <a:r>
              <a:rPr lang="en-US" altLang="zh-CN" dirty="0"/>
              <a:t>/</a:t>
            </a:r>
            <a:r>
              <a:rPr lang="en-US" altLang="zh-CN"/>
              <a:t>24</a:t>
            </a:r>
            <a:r>
              <a:rPr lang="zh-CN" altLang="en-US"/>
              <a:t>号</a:t>
            </a:r>
            <a:endParaRPr lang="en-US" altLang="zh-CN" dirty="0"/>
          </a:p>
        </p:txBody>
      </p:sp>
      <p:sp>
        <p:nvSpPr>
          <p:cNvPr id="2051" name="Rectangle 3"/>
          <p:cNvSpPr>
            <a:spLocks noGrp="1" noChangeArrowheads="1"/>
          </p:cNvSpPr>
          <p:nvPr>
            <p:ph type="body" idx="1"/>
          </p:nvPr>
        </p:nvSpPr>
        <p:spPr bwMode="auto">
          <a:xfrm>
            <a:off x="468313" y="817002"/>
            <a:ext cx="8207375" cy="4023000"/>
          </a:xfrm>
          <a:prstGeom prst="rect">
            <a:avLst/>
          </a:prstGeom>
          <a:noFill/>
          <a:ln w="9525">
            <a:noFill/>
            <a:miter lim="800000"/>
            <a:headEnd/>
            <a:tailEnd/>
          </a:ln>
        </p:spPr>
        <p:txBody>
          <a:bodyPr vert="horz" wrap="square" lIns="91426" tIns="45713" rIns="91426" bIns="45713" numCol="1" anchor="t" anchorCtr="0" compatLnSpc="1">
            <a:prstTxWarp prst="textNoShape">
              <a:avLst/>
            </a:prstTxWarp>
          </a:bodyPr>
          <a:lstStyle/>
          <a:p>
            <a:pPr lvl="0"/>
            <a:r>
              <a:rPr lang="zh-CN" altLang="en-US"/>
              <a:t>微软雅黑</a:t>
            </a:r>
            <a:endParaRPr lang="en-US" altLang="zh-CN" dirty="0"/>
          </a:p>
        </p:txBody>
      </p:sp>
      <p:pic>
        <p:nvPicPr>
          <p:cNvPr id="2053" name="Picture 10" descr="C:\Users\vivianting\Desktop\未标题8.png"/>
          <p:cNvPicPr>
            <a:picLocks noChangeAspect="1" noChangeArrowheads="1"/>
          </p:cNvPicPr>
          <p:nvPr/>
        </p:nvPicPr>
        <p:blipFill>
          <a:blip r:embed="rId6" cstate="print"/>
          <a:srcRect l="4971" t="1717" r="74190" b="70428"/>
          <a:stretch>
            <a:fillRect/>
          </a:stretch>
        </p:blipFill>
        <p:spPr bwMode="auto">
          <a:xfrm>
            <a:off x="7786689" y="3965428"/>
            <a:ext cx="1357312" cy="1178719"/>
          </a:xfrm>
          <a:prstGeom prst="rect">
            <a:avLst/>
          </a:prstGeom>
          <a:noFill/>
          <a:ln w="9525">
            <a:noFill/>
            <a:miter lim="800000"/>
            <a:headEnd/>
            <a:tailEnd/>
          </a:ln>
        </p:spPr>
      </p:pic>
      <p:cxnSp>
        <p:nvCxnSpPr>
          <p:cNvPr id="9" name="直接连接符 8"/>
          <p:cNvCxnSpPr>
            <a:cxnSpLocks/>
          </p:cNvCxnSpPr>
          <p:nvPr/>
        </p:nvCxnSpPr>
        <p:spPr bwMode="auto">
          <a:xfrm>
            <a:off x="0" y="716756"/>
            <a:ext cx="7416304" cy="0"/>
          </a:xfrm>
          <a:prstGeom prst="line">
            <a:avLst/>
          </a:prstGeom>
          <a:ln w="1905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30" name="灯片编号占位符 1"/>
          <p:cNvSpPr>
            <a:spLocks noGrp="1"/>
          </p:cNvSpPr>
          <p:nvPr>
            <p:ph type="sldNum" sz="quarter" idx="4"/>
          </p:nvPr>
        </p:nvSpPr>
        <p:spPr bwMode="auto">
          <a:xfrm>
            <a:off x="8316416" y="4840002"/>
            <a:ext cx="396000" cy="216000"/>
          </a:xfrm>
          <a:prstGeom prst="rect">
            <a:avLst/>
          </a:prstGeom>
          <a:ln>
            <a:miter lim="800000"/>
            <a:headEnd/>
            <a:tailEnd/>
          </a:ln>
        </p:spPr>
        <p:txBody>
          <a:bodyPr lIns="91426" tIns="45713" rIns="91426" bIns="45713"/>
          <a:lstStyle>
            <a:lvl1pPr algn="ctr">
              <a:lnSpc>
                <a:spcPct val="100000"/>
              </a:lnSpc>
              <a:defRPr b="1"/>
            </a:lvl1p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a:t>
            </a:fld>
            <a:endParaRPr lang="en-US" altLang="zh-CN" sz="1200">
              <a:solidFill>
                <a:srgbClr val="000000"/>
              </a:solidFill>
              <a:latin typeface="Arial"/>
              <a:sym typeface="Arial"/>
            </a:endParaRPr>
          </a:p>
        </p:txBody>
      </p:sp>
      <p:pic>
        <p:nvPicPr>
          <p:cNvPr id="5" name="图片 4">
            <a:extLst>
              <a:ext uri="{FF2B5EF4-FFF2-40B4-BE49-F238E27FC236}">
                <a16:creationId xmlns:a16="http://schemas.microsoft.com/office/drawing/2014/main" id="{89120950-B46F-4520-9715-E18F929424D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524328" y="126595"/>
            <a:ext cx="1044072" cy="1044072"/>
          </a:xfrm>
          <a:prstGeom prst="rect">
            <a:avLst/>
          </a:prstGeom>
        </p:spPr>
      </p:pic>
    </p:spTree>
    <p:extLst>
      <p:ext uri="{BB962C8B-B14F-4D97-AF65-F5344CB8AC3E}">
        <p14:creationId xmlns:p14="http://schemas.microsoft.com/office/powerpoint/2010/main" val="37608639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hf hdr="0" ftr="0" dt="0"/>
  <p:txStyles>
    <p:titleStyle>
      <a:lvl1pPr marL="361887" indent="-361887" algn="l" rtl="0" eaLnBrk="1" fontAlgn="base" hangingPunct="1">
        <a:spcBef>
          <a:spcPct val="0"/>
        </a:spcBef>
        <a:spcAft>
          <a:spcPct val="0"/>
        </a:spcAft>
        <a:defRPr sz="2400" b="1">
          <a:solidFill>
            <a:schemeClr val="tx1"/>
          </a:solidFill>
          <a:latin typeface="微软雅黑" pitchFamily="34" charset="-122"/>
          <a:ea typeface="微软雅黑" pitchFamily="34" charset="-122"/>
          <a:cs typeface="+mj-cs"/>
        </a:defRPr>
      </a:lvl1pPr>
      <a:lvl2pPr marL="361887" indent="-361887" algn="l" rtl="0" eaLnBrk="1" fontAlgn="base" hangingPunct="1">
        <a:spcBef>
          <a:spcPct val="0"/>
        </a:spcBef>
        <a:spcAft>
          <a:spcPct val="0"/>
        </a:spcAft>
        <a:defRPr sz="2000" b="1">
          <a:solidFill>
            <a:schemeClr val="tx1"/>
          </a:solidFill>
          <a:latin typeface="Arial" pitchFamily="34" charset="0"/>
          <a:ea typeface="黑体" pitchFamily="2" charset="-122"/>
        </a:defRPr>
      </a:lvl2pPr>
      <a:lvl3pPr marL="361887" indent="-361887" algn="l" rtl="0" eaLnBrk="1" fontAlgn="base" hangingPunct="1">
        <a:spcBef>
          <a:spcPct val="0"/>
        </a:spcBef>
        <a:spcAft>
          <a:spcPct val="0"/>
        </a:spcAft>
        <a:defRPr sz="2000" b="1">
          <a:solidFill>
            <a:schemeClr val="tx1"/>
          </a:solidFill>
          <a:latin typeface="Arial" pitchFamily="34" charset="0"/>
          <a:ea typeface="黑体" pitchFamily="2" charset="-122"/>
        </a:defRPr>
      </a:lvl3pPr>
      <a:lvl4pPr marL="361887" indent="-361887" algn="l" rtl="0" eaLnBrk="1" fontAlgn="base" hangingPunct="1">
        <a:spcBef>
          <a:spcPct val="0"/>
        </a:spcBef>
        <a:spcAft>
          <a:spcPct val="0"/>
        </a:spcAft>
        <a:defRPr sz="2000" b="1">
          <a:solidFill>
            <a:schemeClr val="tx1"/>
          </a:solidFill>
          <a:latin typeface="Arial" pitchFamily="34" charset="0"/>
          <a:ea typeface="黑体" pitchFamily="2" charset="-122"/>
        </a:defRPr>
      </a:lvl4pPr>
      <a:lvl5pPr marL="361887" indent="-361887" algn="l" rtl="0" eaLnBrk="1" fontAlgn="base" hangingPunct="1">
        <a:spcBef>
          <a:spcPct val="0"/>
        </a:spcBef>
        <a:spcAft>
          <a:spcPct val="0"/>
        </a:spcAft>
        <a:defRPr sz="2000" b="1">
          <a:solidFill>
            <a:schemeClr val="tx1"/>
          </a:solidFill>
          <a:latin typeface="Arial" pitchFamily="34" charset="0"/>
          <a:ea typeface="黑体" pitchFamily="2" charset="-122"/>
        </a:defRPr>
      </a:lvl5pPr>
      <a:lvl6pPr marL="819005" algn="l" rtl="0" eaLnBrk="1" fontAlgn="base" hangingPunct="1">
        <a:spcBef>
          <a:spcPct val="0"/>
        </a:spcBef>
        <a:spcAft>
          <a:spcPct val="0"/>
        </a:spcAft>
        <a:defRPr sz="2000" b="1">
          <a:solidFill>
            <a:schemeClr val="tx1"/>
          </a:solidFill>
          <a:latin typeface="Arial" pitchFamily="34" charset="0"/>
          <a:ea typeface="黑体" pitchFamily="2" charset="-122"/>
        </a:defRPr>
      </a:lvl6pPr>
      <a:lvl7pPr marL="1276126" algn="l" rtl="0" eaLnBrk="1" fontAlgn="base" hangingPunct="1">
        <a:spcBef>
          <a:spcPct val="0"/>
        </a:spcBef>
        <a:spcAft>
          <a:spcPct val="0"/>
        </a:spcAft>
        <a:defRPr sz="2000" b="1">
          <a:solidFill>
            <a:schemeClr val="tx1"/>
          </a:solidFill>
          <a:latin typeface="Arial" pitchFamily="34" charset="0"/>
          <a:ea typeface="黑体" pitchFamily="2" charset="-122"/>
        </a:defRPr>
      </a:lvl7pPr>
      <a:lvl8pPr marL="1733249" algn="l" rtl="0" eaLnBrk="1" fontAlgn="base" hangingPunct="1">
        <a:spcBef>
          <a:spcPct val="0"/>
        </a:spcBef>
        <a:spcAft>
          <a:spcPct val="0"/>
        </a:spcAft>
        <a:defRPr sz="2000" b="1">
          <a:solidFill>
            <a:schemeClr val="tx1"/>
          </a:solidFill>
          <a:latin typeface="Arial" pitchFamily="34" charset="0"/>
          <a:ea typeface="黑体" pitchFamily="2" charset="-122"/>
        </a:defRPr>
      </a:lvl8pPr>
      <a:lvl9pPr marL="2190371" algn="l" rtl="0" eaLnBrk="1" fontAlgn="base" hangingPunct="1">
        <a:spcBef>
          <a:spcPct val="0"/>
        </a:spcBef>
        <a:spcAft>
          <a:spcPct val="0"/>
        </a:spcAft>
        <a:defRPr sz="2000" b="1">
          <a:solidFill>
            <a:schemeClr val="tx1"/>
          </a:solidFill>
          <a:latin typeface="Arial" pitchFamily="34" charset="0"/>
          <a:ea typeface="黑体" pitchFamily="2" charset="-122"/>
        </a:defRPr>
      </a:lvl9pPr>
    </p:titleStyle>
    <p:bodyStyle>
      <a:lvl1pPr marL="180944" indent="-180944" algn="l" rtl="0" eaLnBrk="1" fontAlgn="ctr" hangingPunct="1">
        <a:lnSpc>
          <a:spcPct val="150000"/>
        </a:lnSpc>
        <a:spcBef>
          <a:spcPct val="20000"/>
        </a:spcBef>
        <a:spcAft>
          <a:spcPct val="0"/>
        </a:spcAft>
        <a:buClr>
          <a:schemeClr val="accent1"/>
        </a:buClr>
        <a:buSzPct val="60000"/>
        <a:buFont typeface="Wingdings" pitchFamily="2" charset="2"/>
        <a:buChar char="p"/>
        <a:defRPr sz="1800" b="1">
          <a:solidFill>
            <a:schemeClr val="tx1"/>
          </a:solidFill>
          <a:latin typeface="微软雅黑" pitchFamily="34" charset="-122"/>
          <a:ea typeface="微软雅黑" pitchFamily="34" charset="-122"/>
          <a:cs typeface="+mn-cs"/>
        </a:defRPr>
      </a:lvl1pPr>
      <a:lvl2pPr marL="541244" indent="-180944" algn="l" rtl="0" eaLnBrk="1" fontAlgn="ctr" hangingPunct="1">
        <a:lnSpc>
          <a:spcPct val="150000"/>
        </a:lnSpc>
        <a:spcBef>
          <a:spcPct val="20000"/>
        </a:spcBef>
        <a:spcAft>
          <a:spcPct val="0"/>
        </a:spcAft>
        <a:buClr>
          <a:schemeClr val="accent1"/>
        </a:buClr>
        <a:buSzPct val="60000"/>
        <a:buFont typeface="Wingdings" pitchFamily="2" charset="2"/>
        <a:buChar char="l"/>
        <a:defRPr sz="1600">
          <a:solidFill>
            <a:schemeClr val="tx1"/>
          </a:solidFill>
          <a:latin typeface="微软雅黑" pitchFamily="34" charset="-122"/>
          <a:ea typeface="微软雅黑" pitchFamily="34" charset="-122"/>
        </a:defRPr>
      </a:lvl2pPr>
      <a:lvl3pPr marL="895193" indent="-174597" algn="l" rtl="0" eaLnBrk="1" fontAlgn="ctr" hangingPunct="1">
        <a:lnSpc>
          <a:spcPct val="150000"/>
        </a:lnSpc>
        <a:spcBef>
          <a:spcPct val="20000"/>
        </a:spcBef>
        <a:spcAft>
          <a:spcPct val="0"/>
        </a:spcAft>
        <a:buClr>
          <a:schemeClr val="accent1"/>
        </a:buClr>
        <a:buSzPct val="60000"/>
        <a:buFont typeface="Wingdings" pitchFamily="2" charset="2"/>
        <a:buChar char="l"/>
        <a:defRPr sz="1400">
          <a:solidFill>
            <a:schemeClr val="tx1"/>
          </a:solidFill>
          <a:latin typeface="微软雅黑" pitchFamily="34" charset="-122"/>
          <a:ea typeface="微软雅黑" pitchFamily="34" charset="-122"/>
        </a:defRPr>
      </a:lvl3pPr>
      <a:lvl4pPr marL="1255493" indent="-180944" algn="l" rtl="0" eaLnBrk="1" fontAlgn="ctr" hangingPunct="1">
        <a:lnSpc>
          <a:spcPct val="150000"/>
        </a:lnSpc>
        <a:spcBef>
          <a:spcPct val="20000"/>
        </a:spcBef>
        <a:spcAft>
          <a:spcPct val="0"/>
        </a:spcAft>
        <a:buClr>
          <a:schemeClr val="accent1"/>
        </a:buClr>
        <a:buSzPct val="60000"/>
        <a:buFont typeface="Wingdings" pitchFamily="2" charset="2"/>
        <a:buChar char="l"/>
        <a:defRPr sz="1200">
          <a:solidFill>
            <a:schemeClr val="tx1"/>
          </a:solidFill>
          <a:latin typeface="微软雅黑" pitchFamily="34" charset="-122"/>
          <a:ea typeface="微软雅黑" pitchFamily="34" charset="-122"/>
        </a:defRPr>
      </a:lvl4pPr>
      <a:lvl5pPr marL="1618967"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5pPr>
      <a:lvl6pPr marL="2076086"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6pPr>
      <a:lvl7pPr marL="2533209"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7pPr>
      <a:lvl8pPr marL="2990325"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8pPr>
      <a:lvl9pPr marL="3447448" indent="-184118" algn="l" rtl="0" eaLnBrk="1" fontAlgn="ctr" hangingPunct="1">
        <a:lnSpc>
          <a:spcPct val="120000"/>
        </a:lnSpc>
        <a:spcBef>
          <a:spcPct val="20000"/>
        </a:spcBef>
        <a:spcAft>
          <a:spcPct val="0"/>
        </a:spcAft>
        <a:buClr>
          <a:schemeClr val="accent1"/>
        </a:buClr>
        <a:buSzPct val="60000"/>
        <a:buFont typeface="Wingdings" pitchFamily="2" charset="2"/>
        <a:buChar char="l"/>
        <a:defRPr sz="1000">
          <a:solidFill>
            <a:schemeClr val="tx1"/>
          </a:solidFill>
          <a:latin typeface="+mj-lt"/>
          <a:ea typeface="华文细黑" pitchFamily="2" charset="-122"/>
        </a:defRPr>
      </a:lvl9pPr>
    </p:bodyStyle>
    <p:otherStyle>
      <a:defPPr>
        <a:defRPr lang="zh-CN"/>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ctrTitle"/>
          </p:nvPr>
        </p:nvSpPr>
        <p:spPr>
          <a:xfrm>
            <a:off x="359921" y="1563638"/>
            <a:ext cx="8424159" cy="1800200"/>
          </a:xfrm>
        </p:spPr>
        <p:txBody>
          <a:bodyPr/>
          <a:lstStyle/>
          <a:p>
            <a:r>
              <a:rPr lang="zh-CN" altLang="en-US" sz="3200" dirty="0">
                <a:latin typeface="Arial"/>
                <a:ea typeface="微软雅黑"/>
                <a:sym typeface="Arial"/>
              </a:rPr>
              <a:t>面向对象程序设计</a:t>
            </a:r>
          </a:p>
        </p:txBody>
      </p:sp>
      <p:sp>
        <p:nvSpPr>
          <p:cNvPr id="2" name="文本框 1">
            <a:extLst>
              <a:ext uri="{FF2B5EF4-FFF2-40B4-BE49-F238E27FC236}">
                <a16:creationId xmlns:a16="http://schemas.microsoft.com/office/drawing/2014/main" id="{617CD158-D8E3-4DBC-AA7C-D8F1B8AC844B}"/>
              </a:ext>
            </a:extLst>
          </p:cNvPr>
          <p:cNvSpPr txBox="1"/>
          <p:nvPr/>
        </p:nvSpPr>
        <p:spPr>
          <a:xfrm>
            <a:off x="6228184" y="3291830"/>
            <a:ext cx="1368152" cy="369332"/>
          </a:xfrm>
          <a:prstGeom prst="rect">
            <a:avLst/>
          </a:prstGeom>
          <a:noFill/>
        </p:spPr>
        <p:txBody>
          <a:bodyPr wrap="square" rtlCol="0">
            <a:spAutoFit/>
          </a:bodyPr>
          <a:lstStyle/>
          <a:p>
            <a:r>
              <a:rPr lang="zh-CN" altLang="en-US" dirty="0">
                <a:solidFill>
                  <a:schemeClr val="bg1"/>
                </a:solidFill>
                <a:latin typeface="+mn-ea"/>
              </a:rPr>
              <a:t>齐德法</a:t>
            </a:r>
          </a:p>
        </p:txBody>
      </p:sp>
    </p:spTree>
    <p:custDataLst>
      <p:tags r:id="rId1"/>
    </p:custDataLst>
    <p:extLst>
      <p:ext uri="{BB962C8B-B14F-4D97-AF65-F5344CB8AC3E}">
        <p14:creationId xmlns:p14="http://schemas.microsoft.com/office/powerpoint/2010/main" val="574343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各编程语言的应用领域</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10</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88B6D175-0ED6-4B01-8E7E-56F92A833BF9}"/>
              </a:ext>
            </a:extLst>
          </p:cNvPr>
          <p:cNvSpPr txBox="1"/>
          <p:nvPr/>
        </p:nvSpPr>
        <p:spPr>
          <a:xfrm>
            <a:off x="611560" y="873794"/>
            <a:ext cx="7416824" cy="1754326"/>
          </a:xfrm>
          <a:prstGeom prst="rect">
            <a:avLst/>
          </a:prstGeom>
          <a:noFill/>
        </p:spPr>
        <p:txBody>
          <a:bodyPr wrap="square" rtlCol="0">
            <a:spAutoFit/>
          </a:bodyPr>
          <a:lstStyle/>
          <a:p>
            <a:r>
              <a:rPr lang="en-US" altLang="zh-CN" b="1" dirty="0">
                <a:solidFill>
                  <a:srgbClr val="C00000"/>
                </a:solidFill>
                <a:latin typeface="隶书" panose="02010509060101010101" pitchFamily="49" charset="-122"/>
                <a:ea typeface="隶书" panose="02010509060101010101" pitchFamily="49" charset="-122"/>
              </a:rPr>
              <a:t>Java</a:t>
            </a:r>
            <a:endParaRPr lang="en-US" altLang="zh-CN" dirty="0">
              <a:solidFill>
                <a:srgbClr val="C00000"/>
              </a:solidFill>
              <a:latin typeface="隶书" panose="02010509060101010101" pitchFamily="49" charset="-122"/>
              <a:ea typeface="隶书" panose="02010509060101010101" pitchFamily="49" charset="-122"/>
            </a:endParaRPr>
          </a:p>
          <a:p>
            <a:r>
              <a:rPr lang="zh-CN" altLang="en-US" dirty="0">
                <a:solidFill>
                  <a:srgbClr val="C00000"/>
                </a:solidFill>
                <a:latin typeface="隶书" panose="02010509060101010101" pitchFamily="49" charset="-122"/>
                <a:ea typeface="隶书" panose="02010509060101010101" pitchFamily="49" charset="-122"/>
              </a:rPr>
              <a:t>    网站开发：</a:t>
            </a:r>
            <a:r>
              <a:rPr lang="zh-CN" altLang="en-US" dirty="0">
                <a:latin typeface="隶书" panose="02010509060101010101" pitchFamily="49" charset="-122"/>
                <a:ea typeface="隶书" panose="02010509060101010101" pitchFamily="49" charset="-122"/>
              </a:rPr>
              <a:t>指的是</a:t>
            </a:r>
            <a:r>
              <a:rPr lang="en-US" altLang="zh-CN" dirty="0">
                <a:latin typeface="隶书" panose="02010509060101010101" pitchFamily="49" charset="-122"/>
                <a:ea typeface="隶书" panose="02010509060101010101" pitchFamily="49" charset="-122"/>
              </a:rPr>
              <a:t>Java Web,</a:t>
            </a:r>
            <a:r>
              <a:rPr lang="zh-CN" altLang="en-US" dirty="0">
                <a:latin typeface="隶书" panose="02010509060101010101" pitchFamily="49" charset="-122"/>
                <a:ea typeface="隶书" panose="02010509060101010101" pitchFamily="49" charset="-122"/>
              </a:rPr>
              <a:t> 管理系统</a:t>
            </a:r>
            <a:r>
              <a:rPr lang="en-US" altLang="zh-CN" dirty="0">
                <a:latin typeface="隶书" panose="02010509060101010101" pitchFamily="49" charset="-122"/>
                <a:ea typeface="隶书" panose="02010509060101010101" pitchFamily="49" charset="-122"/>
              </a:rPr>
              <a:t>,Java</a:t>
            </a:r>
            <a:r>
              <a:rPr lang="zh-CN" altLang="en-US" dirty="0">
                <a:latin typeface="隶书" panose="02010509060101010101" pitchFamily="49" charset="-122"/>
                <a:ea typeface="隶书" panose="02010509060101010101" pitchFamily="49" charset="-122"/>
              </a:rPr>
              <a:t>非常地适合做一些企业级的应用系统</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比如银行系统、金融管理系统</a:t>
            </a:r>
            <a:r>
              <a:rPr lang="en-US" altLang="zh-CN" dirty="0">
                <a:latin typeface="隶书" panose="02010509060101010101" pitchFamily="49" charset="-122"/>
                <a:ea typeface="隶书" panose="02010509060101010101" pitchFamily="49" charset="-122"/>
              </a:rPr>
              <a:t>. </a:t>
            </a:r>
          </a:p>
          <a:p>
            <a:r>
              <a:rPr lang="zh-CN" altLang="en-US" dirty="0">
                <a:solidFill>
                  <a:srgbClr val="C00000"/>
                </a:solidFill>
                <a:latin typeface="隶书" panose="02010509060101010101" pitchFamily="49" charset="-122"/>
                <a:ea typeface="隶书" panose="02010509060101010101" pitchFamily="49" charset="-122"/>
              </a:rPr>
              <a:t>    服务器：</a:t>
            </a:r>
            <a:r>
              <a:rPr lang="en-US" altLang="zh-CN" dirty="0">
                <a:latin typeface="隶书" panose="02010509060101010101" pitchFamily="49" charset="-122"/>
                <a:ea typeface="隶书" panose="02010509060101010101" pitchFamily="49" charset="-122"/>
              </a:rPr>
              <a:t>Java</a:t>
            </a:r>
            <a:r>
              <a:rPr lang="zh-CN" altLang="en-US" dirty="0">
                <a:latin typeface="隶书" panose="02010509060101010101" pitchFamily="49" charset="-122"/>
                <a:ea typeface="隶书" panose="02010509060101010101" pitchFamily="49" charset="-122"/>
              </a:rPr>
              <a:t>最强大的方面应该是服务器编程</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不得不说</a:t>
            </a:r>
            <a:r>
              <a:rPr lang="en-US" altLang="zh-CN" dirty="0">
                <a:latin typeface="隶书" panose="02010509060101010101" pitchFamily="49" charset="-122"/>
                <a:ea typeface="隶书" panose="02010509060101010101" pitchFamily="49" charset="-122"/>
              </a:rPr>
              <a:t>Java</a:t>
            </a:r>
            <a:r>
              <a:rPr lang="zh-CN" altLang="en-US" dirty="0">
                <a:latin typeface="隶书" panose="02010509060101010101" pitchFamily="49" charset="-122"/>
                <a:ea typeface="隶书" panose="02010509060101010101" pitchFamily="49" charset="-122"/>
              </a:rPr>
              <a:t>的服务器能力非常地强大</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无论是分布式、大并发、大流量方面都能胜任</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比如淘宝、支付宝后台管理都是使用</a:t>
            </a:r>
            <a:r>
              <a:rPr lang="en-US" altLang="zh-CN" dirty="0">
                <a:latin typeface="隶书" panose="02010509060101010101" pitchFamily="49" charset="-122"/>
                <a:ea typeface="隶书" panose="02010509060101010101" pitchFamily="49" charset="-122"/>
              </a:rPr>
              <a:t>Java</a:t>
            </a:r>
            <a:r>
              <a:rPr lang="zh-CN" altLang="en-US" dirty="0">
                <a:latin typeface="隶书" panose="02010509060101010101" pitchFamily="49" charset="-122"/>
                <a:ea typeface="隶书" panose="02010509060101010101" pitchFamily="49" charset="-122"/>
              </a:rPr>
              <a:t>实现的</a:t>
            </a:r>
          </a:p>
        </p:txBody>
      </p:sp>
      <p:pic>
        <p:nvPicPr>
          <p:cNvPr id="6" name="图片 5">
            <a:extLst>
              <a:ext uri="{FF2B5EF4-FFF2-40B4-BE49-F238E27FC236}">
                <a16:creationId xmlns:a16="http://schemas.microsoft.com/office/drawing/2014/main" id="{44A1ACE8-D21D-4680-BFD6-A4BBC207C35C}"/>
              </a:ext>
            </a:extLst>
          </p:cNvPr>
          <p:cNvPicPr>
            <a:picLocks noChangeAspect="1"/>
          </p:cNvPicPr>
          <p:nvPr/>
        </p:nvPicPr>
        <p:blipFill>
          <a:blip r:embed="rId3"/>
          <a:stretch>
            <a:fillRect/>
          </a:stretch>
        </p:blipFill>
        <p:spPr>
          <a:xfrm>
            <a:off x="611560" y="2778883"/>
            <a:ext cx="3816139" cy="2146578"/>
          </a:xfrm>
          <a:prstGeom prst="rect">
            <a:avLst/>
          </a:prstGeom>
        </p:spPr>
      </p:pic>
      <p:pic>
        <p:nvPicPr>
          <p:cNvPr id="7" name="图片 6">
            <a:extLst>
              <a:ext uri="{FF2B5EF4-FFF2-40B4-BE49-F238E27FC236}">
                <a16:creationId xmlns:a16="http://schemas.microsoft.com/office/drawing/2014/main" id="{EF81243F-B2E2-482C-8E87-4F18742B4B47}"/>
              </a:ext>
            </a:extLst>
          </p:cNvPr>
          <p:cNvPicPr>
            <a:picLocks noChangeAspect="1"/>
          </p:cNvPicPr>
          <p:nvPr/>
        </p:nvPicPr>
        <p:blipFill>
          <a:blip r:embed="rId4"/>
          <a:stretch>
            <a:fillRect/>
          </a:stretch>
        </p:blipFill>
        <p:spPr>
          <a:xfrm>
            <a:off x="4865225" y="2818589"/>
            <a:ext cx="3688621" cy="2067165"/>
          </a:xfrm>
          <a:prstGeom prst="rect">
            <a:avLst/>
          </a:prstGeom>
        </p:spPr>
      </p:pic>
    </p:spTree>
    <p:extLst>
      <p:ext uri="{BB962C8B-B14F-4D97-AF65-F5344CB8AC3E}">
        <p14:creationId xmlns:p14="http://schemas.microsoft.com/office/powerpoint/2010/main" val="37573956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各编程语言的应用领域</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11</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88B6D175-0ED6-4B01-8E7E-56F92A833BF9}"/>
              </a:ext>
            </a:extLst>
          </p:cNvPr>
          <p:cNvSpPr txBox="1"/>
          <p:nvPr/>
        </p:nvSpPr>
        <p:spPr>
          <a:xfrm>
            <a:off x="755576" y="843558"/>
            <a:ext cx="7344816" cy="2031325"/>
          </a:xfrm>
          <a:prstGeom prst="rect">
            <a:avLst/>
          </a:prstGeom>
          <a:noFill/>
        </p:spPr>
        <p:txBody>
          <a:bodyPr wrap="square" rtlCol="0">
            <a:spAutoFit/>
          </a:bodyPr>
          <a:lstStyle/>
          <a:p>
            <a:r>
              <a:rPr lang="en-US" altLang="zh-CN" b="1" dirty="0">
                <a:solidFill>
                  <a:srgbClr val="C00000"/>
                </a:solidFill>
                <a:latin typeface="隶书" panose="02010509060101010101" pitchFamily="49" charset="-122"/>
                <a:ea typeface="隶书" panose="02010509060101010101" pitchFamily="49" charset="-122"/>
              </a:rPr>
              <a:t>Python</a:t>
            </a:r>
          </a:p>
          <a:p>
            <a:r>
              <a:rPr lang="zh-CN" altLang="en-US" b="1" dirty="0">
                <a:solidFill>
                  <a:srgbClr val="C00000"/>
                </a:solidFill>
                <a:latin typeface="隶书" panose="02010509060101010101" pitchFamily="49" charset="-122"/>
                <a:ea typeface="隶书" panose="02010509060101010101" pitchFamily="49" charset="-122"/>
              </a:rPr>
              <a:t>  数据分析：</a:t>
            </a:r>
            <a:r>
              <a:rPr lang="en-US" altLang="zh-CN" b="1" dirty="0">
                <a:latin typeface="隶书" panose="02010509060101010101" pitchFamily="49" charset="-122"/>
                <a:ea typeface="隶书" panose="02010509060101010101" pitchFamily="49" charset="-122"/>
              </a:rPr>
              <a:t>Python</a:t>
            </a:r>
            <a:r>
              <a:rPr lang="zh-CN" altLang="en-US" b="1" dirty="0">
                <a:latin typeface="隶书" panose="02010509060101010101" pitchFamily="49" charset="-122"/>
                <a:ea typeface="隶书" panose="02010509060101010101" pitchFamily="49" charset="-122"/>
              </a:rPr>
              <a:t>是一门很适合做科学计算的编程语言</a:t>
            </a:r>
          </a:p>
          <a:p>
            <a:r>
              <a:rPr lang="zh-CN" altLang="en-US" b="1" dirty="0">
                <a:solidFill>
                  <a:srgbClr val="C00000"/>
                </a:solidFill>
                <a:latin typeface="隶书" panose="02010509060101010101" pitchFamily="49" charset="-122"/>
                <a:ea typeface="隶书" panose="02010509060101010101" pitchFamily="49" charset="-122"/>
              </a:rPr>
              <a:t>  爬虫：</a:t>
            </a:r>
            <a:r>
              <a:rPr lang="en-US" altLang="zh-CN" b="1" dirty="0">
                <a:latin typeface="隶书" panose="02010509060101010101" pitchFamily="49" charset="-122"/>
                <a:ea typeface="隶书" panose="02010509060101010101" pitchFamily="49" charset="-122"/>
              </a:rPr>
              <a:t>Python</a:t>
            </a:r>
            <a:r>
              <a:rPr lang="zh-CN" altLang="en-US" b="1" dirty="0">
                <a:latin typeface="隶书" panose="02010509060101010101" pitchFamily="49" charset="-122"/>
                <a:ea typeface="隶书" panose="02010509060101010101" pitchFamily="49" charset="-122"/>
              </a:rPr>
              <a:t>为什么被叫爬虫？在爬虫领域，</a:t>
            </a:r>
            <a:r>
              <a:rPr lang="en-US" altLang="zh-CN" b="1" dirty="0">
                <a:latin typeface="隶书" panose="02010509060101010101" pitchFamily="49" charset="-122"/>
                <a:ea typeface="隶书" panose="02010509060101010101" pitchFamily="49" charset="-122"/>
              </a:rPr>
              <a:t>Python</a:t>
            </a:r>
            <a:r>
              <a:rPr lang="zh-CN" altLang="en-US" b="1" dirty="0">
                <a:latin typeface="隶书" panose="02010509060101010101" pitchFamily="49" charset="-122"/>
                <a:ea typeface="隶书" panose="02010509060101010101" pitchFamily="49" charset="-122"/>
              </a:rPr>
              <a:t>几乎是霸主地位</a:t>
            </a:r>
          </a:p>
          <a:p>
            <a:r>
              <a:rPr lang="zh-CN" altLang="en-US" b="1" dirty="0">
                <a:solidFill>
                  <a:srgbClr val="C00000"/>
                </a:solidFill>
                <a:latin typeface="隶书" panose="02010509060101010101" pitchFamily="49" charset="-122"/>
                <a:ea typeface="隶书" panose="02010509060101010101" pitchFamily="49" charset="-122"/>
              </a:rPr>
              <a:t>  游戏开发：</a:t>
            </a:r>
            <a:r>
              <a:rPr lang="en-US" altLang="zh-CN" b="1" dirty="0">
                <a:latin typeface="隶书" panose="02010509060101010101" pitchFamily="49" charset="-122"/>
                <a:ea typeface="隶书" panose="02010509060101010101" pitchFamily="49" charset="-122"/>
              </a:rPr>
              <a:t>Python</a:t>
            </a:r>
            <a:r>
              <a:rPr lang="zh-CN" altLang="en-US" b="1" dirty="0">
                <a:latin typeface="隶书" panose="02010509060101010101" pitchFamily="49" charset="-122"/>
                <a:ea typeface="隶书" panose="02010509060101010101" pitchFamily="49" charset="-122"/>
              </a:rPr>
              <a:t>也有着强大图形界面，如 虚幻引擎支持</a:t>
            </a:r>
            <a:r>
              <a:rPr lang="en-US" altLang="zh-CN" b="1" dirty="0">
                <a:latin typeface="隶书" panose="02010509060101010101" pitchFamily="49" charset="-122"/>
                <a:ea typeface="隶书" panose="02010509060101010101" pitchFamily="49" charset="-122"/>
              </a:rPr>
              <a:t>Python</a:t>
            </a:r>
            <a:r>
              <a:rPr lang="zh-CN" altLang="en-US" b="1" dirty="0">
                <a:latin typeface="隶书" panose="02010509060101010101" pitchFamily="49" charset="-122"/>
                <a:ea typeface="隶书" panose="02010509060101010101" pitchFamily="49" charset="-122"/>
              </a:rPr>
              <a:t>脚本语言开发游戏</a:t>
            </a:r>
          </a:p>
          <a:p>
            <a:r>
              <a:rPr lang="zh-CN" altLang="en-US" b="1" dirty="0">
                <a:solidFill>
                  <a:srgbClr val="C00000"/>
                </a:solidFill>
                <a:latin typeface="隶书" panose="02010509060101010101" pitchFamily="49" charset="-122"/>
                <a:ea typeface="隶书" panose="02010509060101010101" pitchFamily="49" charset="-122"/>
              </a:rPr>
              <a:t>人工智能：</a:t>
            </a:r>
            <a:r>
              <a:rPr lang="zh-CN" altLang="en-US" b="1" dirty="0">
                <a:latin typeface="隶书" panose="02010509060101010101" pitchFamily="49" charset="-122"/>
                <a:ea typeface="隶书" panose="02010509060101010101" pitchFamily="49" charset="-122"/>
              </a:rPr>
              <a:t>如今人工智能越来越火，</a:t>
            </a:r>
            <a:r>
              <a:rPr lang="en-US" altLang="zh-CN" b="1" dirty="0">
                <a:latin typeface="隶书" panose="02010509060101010101" pitchFamily="49" charset="-122"/>
                <a:ea typeface="隶书" panose="02010509060101010101" pitchFamily="49" charset="-122"/>
              </a:rPr>
              <a:t>Python</a:t>
            </a:r>
            <a:r>
              <a:rPr lang="zh-CN" altLang="en-US" b="1" dirty="0">
                <a:latin typeface="隶书" panose="02010509060101010101" pitchFamily="49" charset="-122"/>
                <a:ea typeface="隶书" panose="02010509060101010101" pitchFamily="49" charset="-122"/>
              </a:rPr>
              <a:t>更是作为人工智能首选语言</a:t>
            </a:r>
          </a:p>
          <a:p>
            <a:r>
              <a:rPr lang="en-US" altLang="zh-CN" b="1" dirty="0">
                <a:solidFill>
                  <a:srgbClr val="C00000"/>
                </a:solidFill>
                <a:latin typeface="隶书" panose="02010509060101010101" pitchFamily="49" charset="-122"/>
                <a:ea typeface="隶书" panose="02010509060101010101" pitchFamily="49" charset="-122"/>
              </a:rPr>
              <a:t>WEB</a:t>
            </a:r>
            <a:r>
              <a:rPr lang="zh-CN" altLang="en-US" b="1" dirty="0">
                <a:solidFill>
                  <a:srgbClr val="C00000"/>
                </a:solidFill>
                <a:latin typeface="隶书" panose="02010509060101010101" pitchFamily="49" charset="-122"/>
                <a:ea typeface="隶书" panose="02010509060101010101" pitchFamily="49" charset="-122"/>
              </a:rPr>
              <a:t>应用：</a:t>
            </a:r>
            <a:r>
              <a:rPr lang="zh-CN" altLang="en-US" b="1" dirty="0">
                <a:latin typeface="隶书" panose="02010509060101010101" pitchFamily="49" charset="-122"/>
                <a:ea typeface="隶书" panose="02010509060101010101" pitchFamily="49" charset="-122"/>
              </a:rPr>
              <a:t>除了</a:t>
            </a:r>
            <a:r>
              <a:rPr lang="en-US" altLang="zh-CN" b="1" dirty="0">
                <a:latin typeface="隶书" panose="02010509060101010101" pitchFamily="49" charset="-122"/>
                <a:ea typeface="隶书" panose="02010509060101010101" pitchFamily="49" charset="-122"/>
              </a:rPr>
              <a:t>JSP</a:t>
            </a:r>
            <a:r>
              <a:rPr lang="zh-CN" altLang="en-US" b="1" dirty="0">
                <a:latin typeface="隶书" panose="02010509060101010101" pitchFamily="49" charset="-122"/>
                <a:ea typeface="隶书" panose="02010509060101010101" pitchFamily="49" charset="-122"/>
              </a:rPr>
              <a:t>、</a:t>
            </a:r>
            <a:r>
              <a:rPr lang="en-US" altLang="zh-CN" b="1" dirty="0">
                <a:latin typeface="隶书" panose="02010509060101010101" pitchFamily="49" charset="-122"/>
                <a:ea typeface="隶书" panose="02010509060101010101" pitchFamily="49" charset="-122"/>
              </a:rPr>
              <a:t>PHP</a:t>
            </a:r>
            <a:r>
              <a:rPr lang="zh-CN" altLang="en-US" b="1" dirty="0">
                <a:latin typeface="隶书" panose="02010509060101010101" pitchFamily="49" charset="-122"/>
                <a:ea typeface="隶书" panose="02010509060101010101" pitchFamily="49" charset="-122"/>
              </a:rPr>
              <a:t>、</a:t>
            </a:r>
            <a:r>
              <a:rPr lang="en-US" altLang="zh-CN" b="1" dirty="0">
                <a:latin typeface="隶书" panose="02010509060101010101" pitchFamily="49" charset="-122"/>
                <a:ea typeface="隶书" panose="02010509060101010101" pitchFamily="49" charset="-122"/>
              </a:rPr>
              <a:t>ASP</a:t>
            </a:r>
            <a:r>
              <a:rPr lang="zh-CN" altLang="en-US" b="1" dirty="0">
                <a:latin typeface="隶书" panose="02010509060101010101" pitchFamily="49" charset="-122"/>
                <a:ea typeface="隶书" panose="02010509060101010101" pitchFamily="49" charset="-122"/>
              </a:rPr>
              <a:t>，如今</a:t>
            </a:r>
            <a:r>
              <a:rPr lang="en-US" altLang="zh-CN" b="1" dirty="0">
                <a:latin typeface="隶书" panose="02010509060101010101" pitchFamily="49" charset="-122"/>
                <a:ea typeface="隶书" panose="02010509060101010101" pitchFamily="49" charset="-122"/>
              </a:rPr>
              <a:t>Python</a:t>
            </a:r>
            <a:r>
              <a:rPr lang="zh-CN" altLang="en-US" b="1" dirty="0">
                <a:latin typeface="隶书" panose="02010509060101010101" pitchFamily="49" charset="-122"/>
                <a:ea typeface="隶书" panose="02010509060101010101" pitchFamily="49" charset="-122"/>
              </a:rPr>
              <a:t>也能做</a:t>
            </a:r>
            <a:r>
              <a:rPr lang="en-US" altLang="zh-CN" b="1" dirty="0">
                <a:latin typeface="隶书" panose="02010509060101010101" pitchFamily="49" charset="-122"/>
                <a:ea typeface="隶书" panose="02010509060101010101" pitchFamily="49" charset="-122"/>
              </a:rPr>
              <a:t>WEB</a:t>
            </a:r>
            <a:r>
              <a:rPr lang="zh-CN" altLang="en-US" b="1" dirty="0">
                <a:latin typeface="隶书" panose="02010509060101010101" pitchFamily="49" charset="-122"/>
                <a:ea typeface="隶书" panose="02010509060101010101" pitchFamily="49" charset="-122"/>
              </a:rPr>
              <a:t>应用</a:t>
            </a:r>
            <a:endParaRPr lang="zh-CN" altLang="en-US" dirty="0">
              <a:latin typeface="隶书" panose="02010509060101010101" pitchFamily="49" charset="-122"/>
              <a:ea typeface="隶书" panose="02010509060101010101" pitchFamily="49" charset="-122"/>
            </a:endParaRPr>
          </a:p>
        </p:txBody>
      </p:sp>
      <p:pic>
        <p:nvPicPr>
          <p:cNvPr id="8" name="图片 7">
            <a:extLst>
              <a:ext uri="{FF2B5EF4-FFF2-40B4-BE49-F238E27FC236}">
                <a16:creationId xmlns:a16="http://schemas.microsoft.com/office/drawing/2014/main" id="{94A02C69-9B75-4EBA-A8BB-C9EA2AB63A97}"/>
              </a:ext>
            </a:extLst>
          </p:cNvPr>
          <p:cNvPicPr>
            <a:picLocks noChangeAspect="1"/>
          </p:cNvPicPr>
          <p:nvPr/>
        </p:nvPicPr>
        <p:blipFill>
          <a:blip r:embed="rId3"/>
          <a:stretch>
            <a:fillRect/>
          </a:stretch>
        </p:blipFill>
        <p:spPr>
          <a:xfrm>
            <a:off x="395536" y="2861026"/>
            <a:ext cx="3680120" cy="2116406"/>
          </a:xfrm>
          <a:prstGeom prst="rect">
            <a:avLst/>
          </a:prstGeom>
        </p:spPr>
      </p:pic>
      <p:pic>
        <p:nvPicPr>
          <p:cNvPr id="9" name="图片 8">
            <a:extLst>
              <a:ext uri="{FF2B5EF4-FFF2-40B4-BE49-F238E27FC236}">
                <a16:creationId xmlns:a16="http://schemas.microsoft.com/office/drawing/2014/main" id="{F718E656-DA32-435F-A295-9FA74AFE5A7D}"/>
              </a:ext>
            </a:extLst>
          </p:cNvPr>
          <p:cNvPicPr>
            <a:picLocks noChangeAspect="1"/>
          </p:cNvPicPr>
          <p:nvPr/>
        </p:nvPicPr>
        <p:blipFill>
          <a:blip r:embed="rId4"/>
          <a:stretch>
            <a:fillRect/>
          </a:stretch>
        </p:blipFill>
        <p:spPr>
          <a:xfrm>
            <a:off x="4384828" y="2920614"/>
            <a:ext cx="4363636" cy="1997229"/>
          </a:xfrm>
          <a:prstGeom prst="rect">
            <a:avLst/>
          </a:prstGeom>
        </p:spPr>
      </p:pic>
    </p:spTree>
    <p:extLst>
      <p:ext uri="{BB962C8B-B14F-4D97-AF65-F5344CB8AC3E}">
        <p14:creationId xmlns:p14="http://schemas.microsoft.com/office/powerpoint/2010/main" val="3804107948"/>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各编程语言的应用领域</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12</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88B6D175-0ED6-4B01-8E7E-56F92A833BF9}"/>
              </a:ext>
            </a:extLst>
          </p:cNvPr>
          <p:cNvSpPr txBox="1"/>
          <p:nvPr/>
        </p:nvSpPr>
        <p:spPr>
          <a:xfrm>
            <a:off x="611560" y="771550"/>
            <a:ext cx="7416824" cy="2031325"/>
          </a:xfrm>
          <a:prstGeom prst="rect">
            <a:avLst/>
          </a:prstGeom>
          <a:noFill/>
        </p:spPr>
        <p:txBody>
          <a:bodyPr wrap="square" rtlCol="0">
            <a:spAutoFit/>
          </a:bodyPr>
          <a:lstStyle/>
          <a:p>
            <a:r>
              <a:rPr lang="en-US" altLang="zh-CN" b="1" dirty="0">
                <a:solidFill>
                  <a:srgbClr val="C00000"/>
                </a:solidFill>
                <a:latin typeface="隶书" panose="02010509060101010101" pitchFamily="49" charset="-122"/>
                <a:ea typeface="隶书" panose="02010509060101010101" pitchFamily="49" charset="-122"/>
              </a:rPr>
              <a:t>C++</a:t>
            </a:r>
          </a:p>
          <a:p>
            <a:r>
              <a:rPr lang="zh-CN" altLang="en-US" b="1" dirty="0">
                <a:solidFill>
                  <a:srgbClr val="C00000"/>
                </a:solidFill>
                <a:latin typeface="隶书" panose="02010509060101010101" pitchFamily="49" charset="-122"/>
                <a:ea typeface="隶书" panose="02010509060101010101" pitchFamily="49" charset="-122"/>
              </a:rPr>
              <a:t>  图形编程： </a:t>
            </a:r>
            <a:r>
              <a:rPr lang="zh-CN" altLang="en-US" b="1" dirty="0">
                <a:latin typeface="隶书" panose="02010509060101010101" pitchFamily="49" charset="-122"/>
                <a:ea typeface="隶书" panose="02010509060101010101" pitchFamily="49" charset="-122"/>
              </a:rPr>
              <a:t>想做出一款好的游戏</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当然离不开图形编程</a:t>
            </a:r>
          </a:p>
          <a:p>
            <a:r>
              <a:rPr lang="zh-CN" altLang="en-US" b="1" dirty="0">
                <a:solidFill>
                  <a:srgbClr val="C00000"/>
                </a:solidFill>
                <a:latin typeface="隶书" panose="02010509060101010101" pitchFamily="49" charset="-122"/>
                <a:ea typeface="隶书" panose="02010509060101010101" pitchFamily="49" charset="-122"/>
              </a:rPr>
              <a:t>  游戏：</a:t>
            </a:r>
            <a:r>
              <a:rPr lang="zh-CN" altLang="en-US" b="1" dirty="0">
                <a:latin typeface="隶书" panose="02010509060101010101" pitchFamily="49" charset="-122"/>
                <a:ea typeface="隶书" panose="02010509060101010101" pitchFamily="49" charset="-122"/>
              </a:rPr>
              <a:t>正是因为</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的图形能力非常强大</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所以</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最适合做游戏开发</a:t>
            </a:r>
          </a:p>
          <a:p>
            <a:r>
              <a:rPr lang="zh-CN" altLang="en-US" b="1" dirty="0">
                <a:solidFill>
                  <a:srgbClr val="C00000"/>
                </a:solidFill>
                <a:latin typeface="隶书" panose="02010509060101010101" pitchFamily="49" charset="-122"/>
                <a:ea typeface="隶书" panose="02010509060101010101" pitchFamily="49" charset="-122"/>
              </a:rPr>
              <a:t>  服务器：</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也可以用作服务器</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性能不逊于</a:t>
            </a:r>
            <a:r>
              <a:rPr lang="en-US" altLang="zh-CN" b="1" dirty="0">
                <a:latin typeface="隶书" panose="02010509060101010101" pitchFamily="49" charset="-122"/>
                <a:ea typeface="隶书" panose="02010509060101010101" pitchFamily="49" charset="-122"/>
              </a:rPr>
              <a:t>Java,</a:t>
            </a:r>
            <a:r>
              <a:rPr lang="zh-CN" altLang="en-US" b="1" dirty="0">
                <a:latin typeface="隶书" panose="02010509060101010101" pitchFamily="49" charset="-122"/>
                <a:ea typeface="隶书" panose="02010509060101010101" pitchFamily="49" charset="-122"/>
              </a:rPr>
              <a:t>很多的游戏后台服务器就是用</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实现的</a:t>
            </a:r>
          </a:p>
          <a:p>
            <a:r>
              <a:rPr lang="zh-CN" altLang="en-US" b="1" dirty="0">
                <a:solidFill>
                  <a:srgbClr val="C00000"/>
                </a:solidFill>
                <a:latin typeface="隶书" panose="02010509060101010101" pitchFamily="49" charset="-122"/>
                <a:ea typeface="隶书" panose="02010509060101010101" pitchFamily="49" charset="-122"/>
              </a:rPr>
              <a:t>  底层应用：</a:t>
            </a:r>
            <a:r>
              <a:rPr lang="zh-CN" altLang="en-US" b="1" dirty="0">
                <a:latin typeface="隶书" panose="02010509060101010101" pitchFamily="49" charset="-122"/>
                <a:ea typeface="隶书" panose="02010509060101010101" pitchFamily="49" charset="-122"/>
              </a:rPr>
              <a:t>嵌入式系统、设备驱动程序、操作系统</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由于</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接近底层</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所以适合操作系统底层的应用开发</a:t>
            </a:r>
          </a:p>
        </p:txBody>
      </p:sp>
      <p:pic>
        <p:nvPicPr>
          <p:cNvPr id="4" name="图片 3">
            <a:extLst>
              <a:ext uri="{FF2B5EF4-FFF2-40B4-BE49-F238E27FC236}">
                <a16:creationId xmlns:a16="http://schemas.microsoft.com/office/drawing/2014/main" id="{B05CB322-62E0-4F74-925B-A1E8A54E8D94}"/>
              </a:ext>
            </a:extLst>
          </p:cNvPr>
          <p:cNvPicPr>
            <a:picLocks noChangeAspect="1"/>
          </p:cNvPicPr>
          <p:nvPr/>
        </p:nvPicPr>
        <p:blipFill>
          <a:blip r:embed="rId3"/>
          <a:stretch>
            <a:fillRect/>
          </a:stretch>
        </p:blipFill>
        <p:spPr>
          <a:xfrm>
            <a:off x="853336" y="2963982"/>
            <a:ext cx="2813298" cy="1744245"/>
          </a:xfrm>
          <a:prstGeom prst="rect">
            <a:avLst/>
          </a:prstGeom>
        </p:spPr>
      </p:pic>
      <p:pic>
        <p:nvPicPr>
          <p:cNvPr id="8" name="图片 7">
            <a:extLst>
              <a:ext uri="{FF2B5EF4-FFF2-40B4-BE49-F238E27FC236}">
                <a16:creationId xmlns:a16="http://schemas.microsoft.com/office/drawing/2014/main" id="{D3FC9CA6-5517-48AD-B3B3-D190C1D36DB5}"/>
              </a:ext>
            </a:extLst>
          </p:cNvPr>
          <p:cNvPicPr>
            <a:picLocks noChangeAspect="1"/>
          </p:cNvPicPr>
          <p:nvPr/>
        </p:nvPicPr>
        <p:blipFill>
          <a:blip r:embed="rId4"/>
          <a:stretch>
            <a:fillRect/>
          </a:stretch>
        </p:blipFill>
        <p:spPr>
          <a:xfrm>
            <a:off x="3716640" y="3066330"/>
            <a:ext cx="2029091" cy="1452761"/>
          </a:xfrm>
          <a:prstGeom prst="rect">
            <a:avLst/>
          </a:prstGeom>
        </p:spPr>
      </p:pic>
      <p:pic>
        <p:nvPicPr>
          <p:cNvPr id="9" name="图片 8">
            <a:extLst>
              <a:ext uri="{FF2B5EF4-FFF2-40B4-BE49-F238E27FC236}">
                <a16:creationId xmlns:a16="http://schemas.microsoft.com/office/drawing/2014/main" id="{7301FDCC-2A61-4B1B-8E10-BF6A826C7C87}"/>
              </a:ext>
            </a:extLst>
          </p:cNvPr>
          <p:cNvPicPr>
            <a:picLocks noChangeAspect="1"/>
          </p:cNvPicPr>
          <p:nvPr/>
        </p:nvPicPr>
        <p:blipFill>
          <a:blip r:embed="rId5"/>
          <a:stretch>
            <a:fillRect/>
          </a:stretch>
        </p:blipFill>
        <p:spPr>
          <a:xfrm>
            <a:off x="5691890" y="2802875"/>
            <a:ext cx="2598774" cy="1744245"/>
          </a:xfrm>
          <a:prstGeom prst="rect">
            <a:avLst/>
          </a:prstGeom>
        </p:spPr>
      </p:pic>
    </p:spTree>
    <p:extLst>
      <p:ext uri="{BB962C8B-B14F-4D97-AF65-F5344CB8AC3E}">
        <p14:creationId xmlns:p14="http://schemas.microsoft.com/office/powerpoint/2010/main" val="216209147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各编程语言的应用领域</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13</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88B6D175-0ED6-4B01-8E7E-56F92A833BF9}"/>
              </a:ext>
            </a:extLst>
          </p:cNvPr>
          <p:cNvSpPr txBox="1"/>
          <p:nvPr/>
        </p:nvSpPr>
        <p:spPr>
          <a:xfrm>
            <a:off x="611560" y="771550"/>
            <a:ext cx="7416824" cy="2031325"/>
          </a:xfrm>
          <a:prstGeom prst="rect">
            <a:avLst/>
          </a:prstGeom>
          <a:noFill/>
        </p:spPr>
        <p:txBody>
          <a:bodyPr wrap="square" rtlCol="0">
            <a:spAutoFit/>
          </a:bodyPr>
          <a:lstStyle/>
          <a:p>
            <a:r>
              <a:rPr lang="en-US" altLang="zh-CN" b="1" dirty="0">
                <a:solidFill>
                  <a:srgbClr val="C00000"/>
                </a:solidFill>
                <a:latin typeface="隶书" panose="02010509060101010101" pitchFamily="49" charset="-122"/>
                <a:ea typeface="隶书" panose="02010509060101010101" pitchFamily="49" charset="-122"/>
              </a:rPr>
              <a:t>C</a:t>
            </a:r>
          </a:p>
          <a:p>
            <a:r>
              <a:rPr lang="zh-CN" altLang="en-US" b="1" dirty="0">
                <a:solidFill>
                  <a:srgbClr val="C00000"/>
                </a:solidFill>
                <a:latin typeface="隶书" panose="02010509060101010101" pitchFamily="49" charset="-122"/>
                <a:ea typeface="隶书" panose="02010509060101010101" pitchFamily="49" charset="-122"/>
              </a:rPr>
              <a:t>  操作系统：</a:t>
            </a:r>
            <a:r>
              <a:rPr lang="en-US" altLang="zh-CN" b="1" dirty="0">
                <a:latin typeface="隶书" panose="02010509060101010101" pitchFamily="49" charset="-122"/>
                <a:ea typeface="隶书" panose="02010509060101010101" pitchFamily="49" charset="-122"/>
              </a:rPr>
              <a:t>UNIX</a:t>
            </a:r>
            <a:r>
              <a:rPr lang="zh-CN" altLang="en-US" b="1" dirty="0">
                <a:latin typeface="隶书" panose="02010509060101010101" pitchFamily="49" charset="-122"/>
                <a:ea typeface="隶书" panose="02010509060101010101" pitchFamily="49" charset="-122"/>
              </a:rPr>
              <a:t>、</a:t>
            </a:r>
            <a:r>
              <a:rPr lang="en-US" altLang="zh-CN" b="1" dirty="0">
                <a:latin typeface="隶书" panose="02010509060101010101" pitchFamily="49" charset="-122"/>
                <a:ea typeface="隶书" panose="02010509060101010101" pitchFamily="49" charset="-122"/>
              </a:rPr>
              <a:t>Windows</a:t>
            </a:r>
            <a:r>
              <a:rPr lang="zh-CN" altLang="en-US" b="1" dirty="0">
                <a:latin typeface="隶书" panose="02010509060101010101" pitchFamily="49" charset="-122"/>
                <a:ea typeface="隶书" panose="02010509060101010101" pitchFamily="49" charset="-122"/>
              </a:rPr>
              <a:t>、</a:t>
            </a:r>
            <a:r>
              <a:rPr lang="en-US" altLang="zh-CN" b="1" dirty="0">
                <a:latin typeface="隶书" panose="02010509060101010101" pitchFamily="49" charset="-122"/>
                <a:ea typeface="隶书" panose="02010509060101010101" pitchFamily="49" charset="-122"/>
              </a:rPr>
              <a:t>Linux</a:t>
            </a:r>
            <a:r>
              <a:rPr lang="zh-CN" altLang="en-US" b="1" dirty="0">
                <a:latin typeface="隶书" panose="02010509060101010101" pitchFamily="49" charset="-122"/>
                <a:ea typeface="隶书" panose="02010509060101010101" pitchFamily="49" charset="-122"/>
              </a:rPr>
              <a:t>。</a:t>
            </a:r>
          </a:p>
          <a:p>
            <a:r>
              <a:rPr lang="zh-CN" altLang="en-US" b="1" dirty="0">
                <a:solidFill>
                  <a:srgbClr val="C00000"/>
                </a:solidFill>
                <a:latin typeface="隶书" panose="02010509060101010101" pitchFamily="49" charset="-122"/>
                <a:ea typeface="隶书" panose="02010509060101010101" pitchFamily="49" charset="-122"/>
              </a:rPr>
              <a:t>  驱动程序：</a:t>
            </a:r>
            <a:r>
              <a:rPr lang="zh-CN" altLang="en-US" b="1" dirty="0">
                <a:latin typeface="隶书" panose="02010509060101010101" pitchFamily="49" charset="-122"/>
                <a:ea typeface="隶书" panose="02010509060101010101" pitchFamily="49" charset="-122"/>
              </a:rPr>
              <a:t>比如主板驱动、显卡驱动、摄像头驱动。驱动一般是用</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语言和汇编语言写的，</a:t>
            </a:r>
            <a:r>
              <a:rPr lang="en-US" altLang="zh-CN" b="1" dirty="0">
                <a:latin typeface="隶书" panose="02010509060101010101" pitchFamily="49" charset="-122"/>
                <a:ea typeface="隶书" panose="02010509060101010101" pitchFamily="49" charset="-122"/>
              </a:rPr>
              <a:t>C++ </a:t>
            </a:r>
            <a:r>
              <a:rPr lang="zh-CN" altLang="en-US" b="1" dirty="0">
                <a:latin typeface="隶书" panose="02010509060101010101" pitchFamily="49" charset="-122"/>
                <a:ea typeface="隶书" panose="02010509060101010101" pitchFamily="49" charset="-122"/>
              </a:rPr>
              <a:t>在这方面稍弱。</a:t>
            </a:r>
          </a:p>
          <a:p>
            <a:r>
              <a:rPr lang="zh-CN" altLang="en-US" b="1" dirty="0">
                <a:solidFill>
                  <a:srgbClr val="C00000"/>
                </a:solidFill>
                <a:latin typeface="隶书" panose="02010509060101010101" pitchFamily="49" charset="-122"/>
                <a:ea typeface="隶书" panose="02010509060101010101" pitchFamily="49" charset="-122"/>
              </a:rPr>
              <a:t>  数据库：</a:t>
            </a:r>
            <a:r>
              <a:rPr lang="en-US" altLang="zh-CN" b="1" dirty="0">
                <a:latin typeface="隶书" panose="02010509060101010101" pitchFamily="49" charset="-122"/>
                <a:ea typeface="隶书" panose="02010509060101010101" pitchFamily="49" charset="-122"/>
              </a:rPr>
              <a:t>SQL Server</a:t>
            </a:r>
            <a:r>
              <a:rPr lang="zh-CN" altLang="en-US" b="1" dirty="0">
                <a:latin typeface="隶书" panose="02010509060101010101" pitchFamily="49" charset="-122"/>
                <a:ea typeface="隶书" panose="02010509060101010101" pitchFamily="49" charset="-122"/>
              </a:rPr>
              <a:t>、</a:t>
            </a:r>
            <a:r>
              <a:rPr lang="en-US" altLang="zh-CN" b="1" dirty="0">
                <a:latin typeface="隶书" panose="02010509060101010101" pitchFamily="49" charset="-122"/>
                <a:ea typeface="隶书" panose="02010509060101010101" pitchFamily="49" charset="-122"/>
              </a:rPr>
              <a:t>Oracle</a:t>
            </a:r>
            <a:r>
              <a:rPr lang="zh-CN" altLang="en-US" b="1" dirty="0">
                <a:latin typeface="隶书" panose="02010509060101010101" pitchFamily="49" charset="-122"/>
                <a:ea typeface="隶书" panose="02010509060101010101" pitchFamily="49" charset="-122"/>
              </a:rPr>
              <a:t>、</a:t>
            </a:r>
            <a:r>
              <a:rPr lang="en-US" altLang="zh-CN" b="1" dirty="0">
                <a:latin typeface="隶书" panose="02010509060101010101" pitchFamily="49" charset="-122"/>
                <a:ea typeface="隶书" panose="02010509060101010101" pitchFamily="49" charset="-122"/>
              </a:rPr>
              <a:t>MySQL</a:t>
            </a:r>
            <a:r>
              <a:rPr lang="zh-CN" altLang="en-US" b="1" dirty="0">
                <a:latin typeface="隶书" panose="02010509060101010101" pitchFamily="49" charset="-122"/>
                <a:ea typeface="隶书" panose="02010509060101010101" pitchFamily="49" charset="-122"/>
              </a:rPr>
              <a:t>、</a:t>
            </a:r>
            <a:r>
              <a:rPr lang="en-US" altLang="zh-CN" b="1" dirty="0">
                <a:latin typeface="隶书" panose="02010509060101010101" pitchFamily="49" charset="-122"/>
                <a:ea typeface="隶书" panose="02010509060101010101" pitchFamily="49" charset="-122"/>
              </a:rPr>
              <a:t>DB2</a:t>
            </a:r>
            <a:r>
              <a:rPr lang="zh-CN" altLang="en-US" b="1" dirty="0">
                <a:latin typeface="隶书" panose="02010509060101010101" pitchFamily="49" charset="-122"/>
                <a:ea typeface="隶书" panose="02010509060101010101" pitchFamily="49" charset="-122"/>
              </a:rPr>
              <a:t>。</a:t>
            </a:r>
            <a:endParaRPr lang="en-US" altLang="zh-CN" b="1" dirty="0">
              <a:latin typeface="隶书" panose="02010509060101010101" pitchFamily="49" charset="-122"/>
              <a:ea typeface="隶书" panose="02010509060101010101" pitchFamily="49" charset="-122"/>
            </a:endParaRPr>
          </a:p>
          <a:p>
            <a:r>
              <a:rPr lang="zh-CN" altLang="en-US" b="1" dirty="0">
                <a:solidFill>
                  <a:srgbClr val="C00000"/>
                </a:solidFill>
                <a:latin typeface="隶书" panose="02010509060101010101" pitchFamily="49" charset="-122"/>
                <a:ea typeface="隶书" panose="02010509060101010101" pitchFamily="49" charset="-122"/>
              </a:rPr>
              <a:t>  办公软件：</a:t>
            </a:r>
            <a:r>
              <a:rPr lang="en-US" altLang="zh-CN" b="1" dirty="0">
                <a:latin typeface="隶书" panose="02010509060101010101" pitchFamily="49" charset="-122"/>
                <a:ea typeface="隶书" panose="02010509060101010101" pitchFamily="49" charset="-122"/>
              </a:rPr>
              <a:t>WPS</a:t>
            </a:r>
            <a:r>
              <a:rPr lang="zh-CN" altLang="en-US" b="1" dirty="0">
                <a:latin typeface="隶书" panose="02010509060101010101" pitchFamily="49" charset="-122"/>
                <a:ea typeface="隶书" panose="02010509060101010101" pitchFamily="49" charset="-122"/>
              </a:rPr>
              <a:t>。</a:t>
            </a:r>
          </a:p>
          <a:p>
            <a:r>
              <a:rPr lang="zh-CN" altLang="en-US" b="1" dirty="0">
                <a:solidFill>
                  <a:srgbClr val="C00000"/>
                </a:solidFill>
                <a:latin typeface="隶书" panose="02010509060101010101" pitchFamily="49" charset="-122"/>
                <a:ea typeface="隶书" panose="02010509060101010101" pitchFamily="49" charset="-122"/>
              </a:rPr>
              <a:t>  图形图像多媒体：</a:t>
            </a:r>
            <a:r>
              <a:rPr lang="en-US" altLang="zh-CN" b="1" dirty="0">
                <a:latin typeface="隶书" panose="02010509060101010101" pitchFamily="49" charset="-122"/>
                <a:ea typeface="隶书" panose="02010509060101010101" pitchFamily="49" charset="-122"/>
              </a:rPr>
              <a:t>Photoshop</a:t>
            </a:r>
            <a:r>
              <a:rPr lang="zh-CN" altLang="en-US" b="1" dirty="0">
                <a:latin typeface="隶书" panose="02010509060101010101" pitchFamily="49" charset="-122"/>
                <a:ea typeface="隶书" panose="02010509060101010101" pitchFamily="49" charset="-122"/>
              </a:rPr>
              <a:t>、</a:t>
            </a:r>
            <a:r>
              <a:rPr lang="en-US" altLang="zh-CN" b="1" dirty="0" err="1">
                <a:latin typeface="隶书" panose="02010509060101010101" pitchFamily="49" charset="-122"/>
                <a:ea typeface="隶书" panose="02010509060101010101" pitchFamily="49" charset="-122"/>
              </a:rPr>
              <a:t>Mediaplayer</a:t>
            </a:r>
            <a:r>
              <a:rPr lang="zh-CN" altLang="en-US" b="1" dirty="0">
                <a:latin typeface="隶书" panose="02010509060101010101" pitchFamily="49" charset="-122"/>
                <a:ea typeface="隶书" panose="02010509060101010101" pitchFamily="49" charset="-122"/>
              </a:rPr>
              <a:t>。</a:t>
            </a:r>
          </a:p>
        </p:txBody>
      </p:sp>
      <p:pic>
        <p:nvPicPr>
          <p:cNvPr id="6" name="图片 5">
            <a:extLst>
              <a:ext uri="{FF2B5EF4-FFF2-40B4-BE49-F238E27FC236}">
                <a16:creationId xmlns:a16="http://schemas.microsoft.com/office/drawing/2014/main" id="{C1E02287-BD54-43B4-AB72-BA5194715A2F}"/>
              </a:ext>
            </a:extLst>
          </p:cNvPr>
          <p:cNvPicPr>
            <a:picLocks noChangeAspect="1"/>
          </p:cNvPicPr>
          <p:nvPr/>
        </p:nvPicPr>
        <p:blipFill>
          <a:blip r:embed="rId3"/>
          <a:stretch>
            <a:fillRect/>
          </a:stretch>
        </p:blipFill>
        <p:spPr>
          <a:xfrm>
            <a:off x="467544" y="3147814"/>
            <a:ext cx="1973386" cy="1604379"/>
          </a:xfrm>
          <a:prstGeom prst="rect">
            <a:avLst/>
          </a:prstGeom>
        </p:spPr>
      </p:pic>
      <p:pic>
        <p:nvPicPr>
          <p:cNvPr id="10" name="图片 9">
            <a:extLst>
              <a:ext uri="{FF2B5EF4-FFF2-40B4-BE49-F238E27FC236}">
                <a16:creationId xmlns:a16="http://schemas.microsoft.com/office/drawing/2014/main" id="{C6DC376D-CB13-4279-8A37-9D27BD56A56E}"/>
              </a:ext>
            </a:extLst>
          </p:cNvPr>
          <p:cNvPicPr>
            <a:picLocks noChangeAspect="1"/>
          </p:cNvPicPr>
          <p:nvPr/>
        </p:nvPicPr>
        <p:blipFill>
          <a:blip r:embed="rId4"/>
          <a:stretch>
            <a:fillRect/>
          </a:stretch>
        </p:blipFill>
        <p:spPr>
          <a:xfrm>
            <a:off x="2699792" y="3299270"/>
            <a:ext cx="1458555" cy="1452923"/>
          </a:xfrm>
          <a:prstGeom prst="rect">
            <a:avLst/>
          </a:prstGeom>
        </p:spPr>
      </p:pic>
      <p:pic>
        <p:nvPicPr>
          <p:cNvPr id="12" name="图片 11">
            <a:extLst>
              <a:ext uri="{FF2B5EF4-FFF2-40B4-BE49-F238E27FC236}">
                <a16:creationId xmlns:a16="http://schemas.microsoft.com/office/drawing/2014/main" id="{208E97D0-DF37-43ED-A4F9-9A121F316E0F}"/>
              </a:ext>
            </a:extLst>
          </p:cNvPr>
          <p:cNvPicPr>
            <a:picLocks noChangeAspect="1"/>
          </p:cNvPicPr>
          <p:nvPr/>
        </p:nvPicPr>
        <p:blipFill>
          <a:blip r:embed="rId5"/>
          <a:stretch>
            <a:fillRect/>
          </a:stretch>
        </p:blipFill>
        <p:spPr>
          <a:xfrm>
            <a:off x="4390345" y="3258566"/>
            <a:ext cx="1852254" cy="1534330"/>
          </a:xfrm>
          <a:prstGeom prst="rect">
            <a:avLst/>
          </a:prstGeom>
        </p:spPr>
      </p:pic>
      <p:pic>
        <p:nvPicPr>
          <p:cNvPr id="13" name="图片 12">
            <a:extLst>
              <a:ext uri="{FF2B5EF4-FFF2-40B4-BE49-F238E27FC236}">
                <a16:creationId xmlns:a16="http://schemas.microsoft.com/office/drawing/2014/main" id="{E058B227-F285-408C-AEB4-0C8FFFA2751E}"/>
              </a:ext>
            </a:extLst>
          </p:cNvPr>
          <p:cNvPicPr>
            <a:picLocks noChangeAspect="1"/>
          </p:cNvPicPr>
          <p:nvPr/>
        </p:nvPicPr>
        <p:blipFill>
          <a:blip r:embed="rId6"/>
          <a:stretch>
            <a:fillRect/>
          </a:stretch>
        </p:blipFill>
        <p:spPr>
          <a:xfrm>
            <a:off x="6545702" y="3128848"/>
            <a:ext cx="1646312" cy="1646312"/>
          </a:xfrm>
          <a:prstGeom prst="rect">
            <a:avLst/>
          </a:prstGeom>
        </p:spPr>
      </p:pic>
    </p:spTree>
    <p:extLst>
      <p:ext uri="{BB962C8B-B14F-4D97-AF65-F5344CB8AC3E}">
        <p14:creationId xmlns:p14="http://schemas.microsoft.com/office/powerpoint/2010/main" val="283127872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各编程语言的应用领域</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14</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88B6D175-0ED6-4B01-8E7E-56F92A833BF9}"/>
              </a:ext>
            </a:extLst>
          </p:cNvPr>
          <p:cNvSpPr txBox="1"/>
          <p:nvPr/>
        </p:nvSpPr>
        <p:spPr>
          <a:xfrm>
            <a:off x="611560" y="771550"/>
            <a:ext cx="7416824" cy="1754326"/>
          </a:xfrm>
          <a:prstGeom prst="rect">
            <a:avLst/>
          </a:prstGeom>
          <a:noFill/>
        </p:spPr>
        <p:txBody>
          <a:bodyPr wrap="square" rtlCol="0">
            <a:spAutoFit/>
          </a:bodyPr>
          <a:lstStyle/>
          <a:p>
            <a:r>
              <a:rPr lang="en-US" altLang="zh-CN" b="1" dirty="0">
                <a:solidFill>
                  <a:srgbClr val="C00000"/>
                </a:solidFill>
                <a:latin typeface="隶书" panose="02010509060101010101" pitchFamily="49" charset="-122"/>
                <a:ea typeface="隶书" panose="02010509060101010101" pitchFamily="49" charset="-122"/>
              </a:rPr>
              <a:t>C#</a:t>
            </a:r>
          </a:p>
          <a:p>
            <a:r>
              <a:rPr lang="zh-CN" altLang="en-US" b="1" dirty="0">
                <a:solidFill>
                  <a:srgbClr val="C00000"/>
                </a:solidFill>
                <a:latin typeface="隶书" panose="02010509060101010101" pitchFamily="49" charset="-122"/>
                <a:ea typeface="隶书" panose="02010509060101010101" pitchFamily="49" charset="-122"/>
              </a:rPr>
              <a:t>桌面软件：</a:t>
            </a:r>
            <a:r>
              <a:rPr lang="zh-CN" altLang="en-US" b="1" dirty="0">
                <a:latin typeface="隶书" panose="02010509060101010101" pitchFamily="49" charset="-122"/>
                <a:ea typeface="隶书" panose="02010509060101010101" pitchFamily="49" charset="-122"/>
              </a:rPr>
              <a:t>由于</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的图形界面友好</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非常适合做桌面软件，商场、学校、医院、内部系统很多都是</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做的</a:t>
            </a:r>
          </a:p>
          <a:p>
            <a:r>
              <a:rPr lang="zh-CN" altLang="en-US" b="1" dirty="0">
                <a:solidFill>
                  <a:srgbClr val="C00000"/>
                </a:solidFill>
                <a:latin typeface="隶书" panose="02010509060101010101" pitchFamily="49" charset="-122"/>
                <a:ea typeface="隶书" panose="02010509060101010101" pitchFamily="49" charset="-122"/>
              </a:rPr>
              <a:t>游戏：</a:t>
            </a:r>
            <a:r>
              <a:rPr lang="en-US" altLang="zh-CN" b="1" dirty="0">
                <a:latin typeface="隶书" panose="02010509060101010101" pitchFamily="49" charset="-122"/>
                <a:ea typeface="隶书" panose="02010509060101010101" pitchFamily="49" charset="-122"/>
              </a:rPr>
              <a:t>Unity3D</a:t>
            </a:r>
            <a:r>
              <a:rPr lang="zh-CN" altLang="en-US" b="1" dirty="0">
                <a:latin typeface="隶书" panose="02010509060101010101" pitchFamily="49" charset="-122"/>
                <a:ea typeface="隶书" panose="02010509060101010101" pitchFamily="49" charset="-122"/>
              </a:rPr>
              <a:t>开发所使用的语言正是</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a:t>
            </a:r>
            <a:r>
              <a:rPr lang="en-US" altLang="zh-CN" b="1" dirty="0">
                <a:latin typeface="隶书" panose="02010509060101010101" pitchFamily="49" charset="-122"/>
                <a:ea typeface="隶书" panose="02010509060101010101" pitchFamily="49" charset="-122"/>
              </a:rPr>
              <a:t>Unity</a:t>
            </a:r>
            <a:r>
              <a:rPr lang="zh-CN" altLang="en-US" b="1" dirty="0">
                <a:latin typeface="隶书" panose="02010509060101010101" pitchFamily="49" charset="-122"/>
                <a:ea typeface="隶书" panose="02010509060101010101" pitchFamily="49" charset="-122"/>
              </a:rPr>
              <a:t>在游戏引擎方面占据着王者的地位</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王者荣耀也是用</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语言开发出来的</a:t>
            </a:r>
          </a:p>
          <a:p>
            <a:r>
              <a:rPr lang="zh-CN" altLang="en-US" b="1" dirty="0">
                <a:solidFill>
                  <a:srgbClr val="C00000"/>
                </a:solidFill>
                <a:latin typeface="隶书" panose="02010509060101010101" pitchFamily="49" charset="-122"/>
                <a:ea typeface="隶书" panose="02010509060101010101" pitchFamily="49" charset="-122"/>
              </a:rPr>
              <a:t>网络：</a:t>
            </a:r>
            <a:r>
              <a:rPr lang="en-US" altLang="zh-CN" b="1" dirty="0">
                <a:latin typeface="隶书" panose="02010509060101010101" pitchFamily="49" charset="-122"/>
                <a:ea typeface="隶书" panose="02010509060101010101" pitchFamily="49" charset="-122"/>
              </a:rPr>
              <a:t>C#</a:t>
            </a:r>
            <a:r>
              <a:rPr lang="zh-CN" altLang="en-US" b="1" dirty="0">
                <a:latin typeface="隶书" panose="02010509060101010101" pitchFamily="49" charset="-122"/>
                <a:ea typeface="隶书" panose="02010509060101010101" pitchFamily="49" charset="-122"/>
              </a:rPr>
              <a:t>的网络通信能力非常好</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适用于网络工具的开发</a:t>
            </a:r>
          </a:p>
        </p:txBody>
      </p:sp>
      <p:pic>
        <p:nvPicPr>
          <p:cNvPr id="6" name="图片 5">
            <a:extLst>
              <a:ext uri="{FF2B5EF4-FFF2-40B4-BE49-F238E27FC236}">
                <a16:creationId xmlns:a16="http://schemas.microsoft.com/office/drawing/2014/main" id="{3F96AA34-5A43-49F2-A208-E8A5B0C4A7C7}"/>
              </a:ext>
            </a:extLst>
          </p:cNvPr>
          <p:cNvPicPr>
            <a:picLocks noChangeAspect="1"/>
          </p:cNvPicPr>
          <p:nvPr/>
        </p:nvPicPr>
        <p:blipFill>
          <a:blip r:embed="rId3"/>
          <a:stretch>
            <a:fillRect/>
          </a:stretch>
        </p:blipFill>
        <p:spPr>
          <a:xfrm>
            <a:off x="315825" y="2552144"/>
            <a:ext cx="4003551" cy="2132817"/>
          </a:xfrm>
          <a:prstGeom prst="rect">
            <a:avLst/>
          </a:prstGeom>
        </p:spPr>
      </p:pic>
      <p:pic>
        <p:nvPicPr>
          <p:cNvPr id="7" name="图片 6">
            <a:extLst>
              <a:ext uri="{FF2B5EF4-FFF2-40B4-BE49-F238E27FC236}">
                <a16:creationId xmlns:a16="http://schemas.microsoft.com/office/drawing/2014/main" id="{4ED30550-8B24-4C6F-9076-0555935360DE}"/>
              </a:ext>
            </a:extLst>
          </p:cNvPr>
          <p:cNvPicPr>
            <a:picLocks noChangeAspect="1"/>
          </p:cNvPicPr>
          <p:nvPr/>
        </p:nvPicPr>
        <p:blipFill>
          <a:blip r:embed="rId4"/>
          <a:stretch>
            <a:fillRect/>
          </a:stretch>
        </p:blipFill>
        <p:spPr>
          <a:xfrm>
            <a:off x="4427984" y="2686983"/>
            <a:ext cx="2021210" cy="2021210"/>
          </a:xfrm>
          <a:prstGeom prst="rect">
            <a:avLst/>
          </a:prstGeom>
        </p:spPr>
      </p:pic>
      <p:pic>
        <p:nvPicPr>
          <p:cNvPr id="10" name="图片 9">
            <a:extLst>
              <a:ext uri="{FF2B5EF4-FFF2-40B4-BE49-F238E27FC236}">
                <a16:creationId xmlns:a16="http://schemas.microsoft.com/office/drawing/2014/main" id="{67C49867-941C-4522-A40B-73E907B64285}"/>
              </a:ext>
            </a:extLst>
          </p:cNvPr>
          <p:cNvPicPr>
            <a:picLocks noChangeAspect="1"/>
          </p:cNvPicPr>
          <p:nvPr/>
        </p:nvPicPr>
        <p:blipFill>
          <a:blip r:embed="rId5"/>
          <a:stretch>
            <a:fillRect/>
          </a:stretch>
        </p:blipFill>
        <p:spPr>
          <a:xfrm>
            <a:off x="6455444" y="2735749"/>
            <a:ext cx="2644089" cy="1923678"/>
          </a:xfrm>
          <a:prstGeom prst="rect">
            <a:avLst/>
          </a:prstGeom>
        </p:spPr>
      </p:pic>
    </p:spTree>
    <p:extLst>
      <p:ext uri="{BB962C8B-B14F-4D97-AF65-F5344CB8AC3E}">
        <p14:creationId xmlns:p14="http://schemas.microsoft.com/office/powerpoint/2010/main" val="287581826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什么是世界上最好的语言</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15</a:t>
            </a:fld>
            <a:endParaRPr lang="en-US" altLang="zh-CN">
              <a:solidFill>
                <a:srgbClr val="000000"/>
              </a:solidFill>
              <a:latin typeface="Arial"/>
              <a:sym typeface="Arial"/>
            </a:endParaRPr>
          </a:p>
        </p:txBody>
      </p:sp>
      <p:pic>
        <p:nvPicPr>
          <p:cNvPr id="3" name="图片 2">
            <a:extLst>
              <a:ext uri="{FF2B5EF4-FFF2-40B4-BE49-F238E27FC236}">
                <a16:creationId xmlns:a16="http://schemas.microsoft.com/office/drawing/2014/main" id="{A7EE9DA4-F65E-4BFC-ACDA-E668796B516D}"/>
              </a:ext>
            </a:extLst>
          </p:cNvPr>
          <p:cNvPicPr>
            <a:picLocks noChangeAspect="1"/>
          </p:cNvPicPr>
          <p:nvPr/>
        </p:nvPicPr>
        <p:blipFill>
          <a:blip r:embed="rId3"/>
          <a:stretch>
            <a:fillRect/>
          </a:stretch>
        </p:blipFill>
        <p:spPr>
          <a:xfrm>
            <a:off x="899592" y="915566"/>
            <a:ext cx="1273337" cy="1179959"/>
          </a:xfrm>
          <a:prstGeom prst="rect">
            <a:avLst/>
          </a:prstGeom>
        </p:spPr>
      </p:pic>
      <p:pic>
        <p:nvPicPr>
          <p:cNvPr id="4" name="图片 3">
            <a:extLst>
              <a:ext uri="{FF2B5EF4-FFF2-40B4-BE49-F238E27FC236}">
                <a16:creationId xmlns:a16="http://schemas.microsoft.com/office/drawing/2014/main" id="{A0CE4CD3-0B11-4A8C-9AE3-A4DBEEB44474}"/>
              </a:ext>
            </a:extLst>
          </p:cNvPr>
          <p:cNvPicPr>
            <a:picLocks noChangeAspect="1"/>
          </p:cNvPicPr>
          <p:nvPr/>
        </p:nvPicPr>
        <p:blipFill>
          <a:blip r:embed="rId4"/>
          <a:stretch>
            <a:fillRect/>
          </a:stretch>
        </p:blipFill>
        <p:spPr>
          <a:xfrm>
            <a:off x="2393218" y="1753927"/>
            <a:ext cx="1979427" cy="1635646"/>
          </a:xfrm>
          <a:prstGeom prst="rect">
            <a:avLst/>
          </a:prstGeom>
        </p:spPr>
      </p:pic>
      <p:pic>
        <p:nvPicPr>
          <p:cNvPr id="6" name="图片 5">
            <a:extLst>
              <a:ext uri="{FF2B5EF4-FFF2-40B4-BE49-F238E27FC236}">
                <a16:creationId xmlns:a16="http://schemas.microsoft.com/office/drawing/2014/main" id="{B5A91C99-9046-4A0D-8F36-25C7517E7B88}"/>
              </a:ext>
            </a:extLst>
          </p:cNvPr>
          <p:cNvPicPr>
            <a:picLocks noChangeAspect="1"/>
          </p:cNvPicPr>
          <p:nvPr/>
        </p:nvPicPr>
        <p:blipFill>
          <a:blip r:embed="rId5"/>
          <a:stretch>
            <a:fillRect/>
          </a:stretch>
        </p:blipFill>
        <p:spPr>
          <a:xfrm>
            <a:off x="971600" y="2499742"/>
            <a:ext cx="1421618" cy="1421618"/>
          </a:xfrm>
          <a:prstGeom prst="rect">
            <a:avLst/>
          </a:prstGeom>
        </p:spPr>
      </p:pic>
      <p:sp>
        <p:nvSpPr>
          <p:cNvPr id="9" name="文本框 8">
            <a:extLst>
              <a:ext uri="{FF2B5EF4-FFF2-40B4-BE49-F238E27FC236}">
                <a16:creationId xmlns:a16="http://schemas.microsoft.com/office/drawing/2014/main" id="{331D24D6-7198-4585-A7A6-F4E8E2A5F2EB}"/>
              </a:ext>
            </a:extLst>
          </p:cNvPr>
          <p:cNvSpPr txBox="1"/>
          <p:nvPr/>
        </p:nvSpPr>
        <p:spPr>
          <a:xfrm>
            <a:off x="5508104" y="1899577"/>
            <a:ext cx="2664296" cy="1200329"/>
          </a:xfrm>
          <a:prstGeom prst="rect">
            <a:avLst/>
          </a:prstGeom>
          <a:noFill/>
        </p:spPr>
        <p:txBody>
          <a:bodyPr wrap="square" rtlCol="0">
            <a:spAutoFit/>
          </a:bodyPr>
          <a:lstStyle/>
          <a:p>
            <a:r>
              <a:rPr lang="zh-CN" altLang="en-US" sz="3600" dirty="0">
                <a:solidFill>
                  <a:srgbClr val="C00000"/>
                </a:solidFill>
                <a:latin typeface="隶书" panose="02010509060101010101" pitchFamily="49" charset="-122"/>
                <a:ea typeface="隶书" panose="02010509060101010101" pitchFamily="49" charset="-122"/>
              </a:rPr>
              <a:t> 没有最好，</a:t>
            </a:r>
            <a:endParaRPr lang="en-US" altLang="zh-CN" sz="3600" dirty="0">
              <a:solidFill>
                <a:srgbClr val="C00000"/>
              </a:solidFill>
              <a:latin typeface="隶书" panose="02010509060101010101" pitchFamily="49" charset="-122"/>
              <a:ea typeface="隶书" panose="02010509060101010101" pitchFamily="49" charset="-122"/>
            </a:endParaRPr>
          </a:p>
          <a:p>
            <a:r>
              <a:rPr lang="zh-CN" altLang="en-US" sz="3600" dirty="0">
                <a:solidFill>
                  <a:srgbClr val="C00000"/>
                </a:solidFill>
                <a:latin typeface="隶书" panose="02010509060101010101" pitchFamily="49" charset="-122"/>
                <a:ea typeface="隶书" panose="02010509060101010101" pitchFamily="49" charset="-122"/>
              </a:rPr>
              <a:t>只有最合适</a:t>
            </a:r>
          </a:p>
        </p:txBody>
      </p:sp>
    </p:spTree>
    <p:extLst>
      <p:ext uri="{BB962C8B-B14F-4D97-AF65-F5344CB8AC3E}">
        <p14:creationId xmlns:p14="http://schemas.microsoft.com/office/powerpoint/2010/main" val="27700662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后期课程</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16</a:t>
            </a:fld>
            <a:endParaRPr lang="en-US" altLang="zh-CN">
              <a:solidFill>
                <a:srgbClr val="000000"/>
              </a:solidFill>
              <a:latin typeface="Arial"/>
              <a:sym typeface="Arial"/>
            </a:endParaRPr>
          </a:p>
        </p:txBody>
      </p:sp>
      <p:pic>
        <p:nvPicPr>
          <p:cNvPr id="3" name="图片 2">
            <a:extLst>
              <a:ext uri="{FF2B5EF4-FFF2-40B4-BE49-F238E27FC236}">
                <a16:creationId xmlns:a16="http://schemas.microsoft.com/office/drawing/2014/main" id="{B9AEA697-7780-4432-A709-06349B4797B0}"/>
              </a:ext>
            </a:extLst>
          </p:cNvPr>
          <p:cNvPicPr>
            <a:picLocks noChangeAspect="1"/>
          </p:cNvPicPr>
          <p:nvPr/>
        </p:nvPicPr>
        <p:blipFill>
          <a:blip r:embed="rId3"/>
          <a:stretch>
            <a:fillRect/>
          </a:stretch>
        </p:blipFill>
        <p:spPr>
          <a:xfrm>
            <a:off x="826467" y="1062593"/>
            <a:ext cx="3270523" cy="2451213"/>
          </a:xfrm>
          <a:prstGeom prst="rect">
            <a:avLst/>
          </a:prstGeom>
        </p:spPr>
      </p:pic>
      <p:pic>
        <p:nvPicPr>
          <p:cNvPr id="4" name="图片 3">
            <a:extLst>
              <a:ext uri="{FF2B5EF4-FFF2-40B4-BE49-F238E27FC236}">
                <a16:creationId xmlns:a16="http://schemas.microsoft.com/office/drawing/2014/main" id="{49F4113C-7F09-4BFE-8480-5409F50C944B}"/>
              </a:ext>
            </a:extLst>
          </p:cNvPr>
          <p:cNvPicPr>
            <a:picLocks noChangeAspect="1"/>
          </p:cNvPicPr>
          <p:nvPr/>
        </p:nvPicPr>
        <p:blipFill>
          <a:blip r:embed="rId4"/>
          <a:stretch>
            <a:fillRect/>
          </a:stretch>
        </p:blipFill>
        <p:spPr>
          <a:xfrm>
            <a:off x="5045895" y="1062593"/>
            <a:ext cx="2107411" cy="1399923"/>
          </a:xfrm>
          <a:prstGeom prst="rect">
            <a:avLst/>
          </a:prstGeom>
        </p:spPr>
      </p:pic>
      <p:sp>
        <p:nvSpPr>
          <p:cNvPr id="6" name="文本框 5">
            <a:extLst>
              <a:ext uri="{FF2B5EF4-FFF2-40B4-BE49-F238E27FC236}">
                <a16:creationId xmlns:a16="http://schemas.microsoft.com/office/drawing/2014/main" id="{41A87F35-2D2F-412D-964C-4926C6A4FC5C}"/>
              </a:ext>
            </a:extLst>
          </p:cNvPr>
          <p:cNvSpPr txBox="1"/>
          <p:nvPr/>
        </p:nvSpPr>
        <p:spPr>
          <a:xfrm>
            <a:off x="5364088" y="2545334"/>
            <a:ext cx="2478433" cy="369332"/>
          </a:xfrm>
          <a:prstGeom prst="rect">
            <a:avLst/>
          </a:prstGeom>
          <a:noFill/>
        </p:spPr>
        <p:txBody>
          <a:bodyPr wrap="square" rtlCol="0">
            <a:spAutoFit/>
          </a:bodyPr>
          <a:lstStyle/>
          <a:p>
            <a:r>
              <a:rPr lang="zh-CN" altLang="en-US" dirty="0"/>
              <a:t>虚拟现实（</a:t>
            </a:r>
            <a:r>
              <a:rPr lang="en-US" altLang="zh-CN" dirty="0"/>
              <a:t>VR</a:t>
            </a:r>
            <a:r>
              <a:rPr lang="zh-CN" altLang="en-US" dirty="0"/>
              <a:t>）</a:t>
            </a:r>
          </a:p>
        </p:txBody>
      </p:sp>
      <p:sp>
        <p:nvSpPr>
          <p:cNvPr id="7" name="文本框 6">
            <a:extLst>
              <a:ext uri="{FF2B5EF4-FFF2-40B4-BE49-F238E27FC236}">
                <a16:creationId xmlns:a16="http://schemas.microsoft.com/office/drawing/2014/main" id="{DFE3016B-91F1-40F1-ADF0-9E4BF23BC1F5}"/>
              </a:ext>
            </a:extLst>
          </p:cNvPr>
          <p:cNvSpPr txBox="1"/>
          <p:nvPr/>
        </p:nvSpPr>
        <p:spPr>
          <a:xfrm>
            <a:off x="1691680" y="3174820"/>
            <a:ext cx="2592289" cy="369332"/>
          </a:xfrm>
          <a:prstGeom prst="rect">
            <a:avLst/>
          </a:prstGeom>
          <a:noFill/>
        </p:spPr>
        <p:txBody>
          <a:bodyPr wrap="square" rtlCol="0">
            <a:spAutoFit/>
          </a:bodyPr>
          <a:lstStyle/>
          <a:p>
            <a:r>
              <a:rPr lang="en-US" altLang="zh-CN" dirty="0"/>
              <a:t>C#</a:t>
            </a:r>
            <a:r>
              <a:rPr lang="zh-CN" altLang="en-US" dirty="0"/>
              <a:t>语言开发</a:t>
            </a:r>
            <a:endParaRPr lang="en-US" altLang="zh-CN" dirty="0"/>
          </a:p>
        </p:txBody>
      </p:sp>
      <p:pic>
        <p:nvPicPr>
          <p:cNvPr id="8" name="图片 7">
            <a:extLst>
              <a:ext uri="{FF2B5EF4-FFF2-40B4-BE49-F238E27FC236}">
                <a16:creationId xmlns:a16="http://schemas.microsoft.com/office/drawing/2014/main" id="{AEB9C21E-F5E3-4347-BF51-F5AF7866CCF2}"/>
              </a:ext>
            </a:extLst>
          </p:cNvPr>
          <p:cNvPicPr>
            <a:picLocks noChangeAspect="1"/>
          </p:cNvPicPr>
          <p:nvPr/>
        </p:nvPicPr>
        <p:blipFill>
          <a:blip r:embed="rId5"/>
          <a:stretch>
            <a:fillRect/>
          </a:stretch>
        </p:blipFill>
        <p:spPr>
          <a:xfrm>
            <a:off x="5034211" y="2997484"/>
            <a:ext cx="2267744" cy="1119085"/>
          </a:xfrm>
          <a:prstGeom prst="rect">
            <a:avLst/>
          </a:prstGeom>
        </p:spPr>
      </p:pic>
      <p:sp>
        <p:nvSpPr>
          <p:cNvPr id="9" name="文本框 8">
            <a:extLst>
              <a:ext uri="{FF2B5EF4-FFF2-40B4-BE49-F238E27FC236}">
                <a16:creationId xmlns:a16="http://schemas.microsoft.com/office/drawing/2014/main" id="{0CC6FF01-4F60-40FF-881C-F43C0B2E8F5D}"/>
              </a:ext>
            </a:extLst>
          </p:cNvPr>
          <p:cNvSpPr txBox="1"/>
          <p:nvPr/>
        </p:nvSpPr>
        <p:spPr>
          <a:xfrm>
            <a:off x="5940152" y="4212741"/>
            <a:ext cx="1542329" cy="369332"/>
          </a:xfrm>
          <a:prstGeom prst="rect">
            <a:avLst/>
          </a:prstGeom>
          <a:noFill/>
        </p:spPr>
        <p:txBody>
          <a:bodyPr wrap="square" rtlCol="0">
            <a:spAutoFit/>
          </a:bodyPr>
          <a:lstStyle/>
          <a:p>
            <a:r>
              <a:rPr lang="zh-CN" altLang="en-US" dirty="0"/>
              <a:t>游戏</a:t>
            </a:r>
          </a:p>
        </p:txBody>
      </p:sp>
    </p:spTree>
    <p:extLst>
      <p:ext uri="{BB962C8B-B14F-4D97-AF65-F5344CB8AC3E}">
        <p14:creationId xmlns:p14="http://schemas.microsoft.com/office/powerpoint/2010/main" val="2334245771"/>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知识回顾</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17</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4FFC96BD-ED68-4F8A-B33D-FE5DDC4531F4}"/>
              </a:ext>
            </a:extLst>
          </p:cNvPr>
          <p:cNvSpPr txBox="1"/>
          <p:nvPr/>
        </p:nvSpPr>
        <p:spPr>
          <a:xfrm>
            <a:off x="917196" y="1059582"/>
            <a:ext cx="5544616" cy="369332"/>
          </a:xfrm>
          <a:prstGeom prst="rect">
            <a:avLst/>
          </a:prstGeom>
          <a:noFill/>
        </p:spPr>
        <p:txBody>
          <a:bodyPr wrap="square" rtlCol="0">
            <a:spAutoFit/>
          </a:bodyPr>
          <a:lstStyle/>
          <a:p>
            <a:r>
              <a:rPr lang="zh-CN" altLang="en-US" dirty="0">
                <a:solidFill>
                  <a:srgbClr val="C00000"/>
                </a:solidFill>
              </a:rPr>
              <a:t>编译型编程语言运行步骤：</a:t>
            </a:r>
            <a:endParaRPr lang="en-US" altLang="zh-CN" dirty="0">
              <a:solidFill>
                <a:srgbClr val="C00000"/>
              </a:solidFill>
            </a:endParaRPr>
          </a:p>
        </p:txBody>
      </p:sp>
      <p:pic>
        <p:nvPicPr>
          <p:cNvPr id="4" name="图片 3">
            <a:extLst>
              <a:ext uri="{FF2B5EF4-FFF2-40B4-BE49-F238E27FC236}">
                <a16:creationId xmlns:a16="http://schemas.microsoft.com/office/drawing/2014/main" id="{57835FDE-E637-4C99-8964-D6D19C029208}"/>
              </a:ext>
            </a:extLst>
          </p:cNvPr>
          <p:cNvPicPr>
            <a:picLocks noChangeAspect="1"/>
          </p:cNvPicPr>
          <p:nvPr/>
        </p:nvPicPr>
        <p:blipFill>
          <a:blip r:embed="rId3"/>
          <a:stretch>
            <a:fillRect/>
          </a:stretch>
        </p:blipFill>
        <p:spPr>
          <a:xfrm>
            <a:off x="1709936" y="1680098"/>
            <a:ext cx="5724128" cy="2403820"/>
          </a:xfrm>
          <a:prstGeom prst="rect">
            <a:avLst/>
          </a:prstGeom>
        </p:spPr>
      </p:pic>
    </p:spTree>
    <p:extLst>
      <p:ext uri="{BB962C8B-B14F-4D97-AF65-F5344CB8AC3E}">
        <p14:creationId xmlns:p14="http://schemas.microsoft.com/office/powerpoint/2010/main" val="134420068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知识回顾</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18</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4FFC96BD-ED68-4F8A-B33D-FE5DDC4531F4}"/>
              </a:ext>
            </a:extLst>
          </p:cNvPr>
          <p:cNvSpPr txBox="1"/>
          <p:nvPr/>
        </p:nvSpPr>
        <p:spPr>
          <a:xfrm>
            <a:off x="2267744" y="1131590"/>
            <a:ext cx="5544616" cy="2762744"/>
          </a:xfrm>
          <a:prstGeom prst="rect">
            <a:avLst/>
          </a:prstGeom>
          <a:noFill/>
        </p:spPr>
        <p:txBody>
          <a:bodyPr wrap="square" rtlCol="0">
            <a:spAutoFit/>
          </a:bodyPr>
          <a:lstStyle/>
          <a:p>
            <a:r>
              <a:rPr lang="en-US" altLang="zh-CN" dirty="0">
                <a:solidFill>
                  <a:srgbClr val="C00000"/>
                </a:solidFill>
              </a:rPr>
              <a:t>C</a:t>
            </a:r>
            <a:r>
              <a:rPr lang="zh-CN" altLang="en-US" dirty="0">
                <a:solidFill>
                  <a:srgbClr val="C00000"/>
                </a:solidFill>
              </a:rPr>
              <a:t>语言运行步骤：</a:t>
            </a:r>
            <a:endParaRPr lang="en-US" altLang="zh-CN" dirty="0">
              <a:solidFill>
                <a:srgbClr val="C00000"/>
              </a:solidFill>
            </a:endParaRPr>
          </a:p>
          <a:p>
            <a:endParaRPr lang="en-US" altLang="zh-CN" dirty="0"/>
          </a:p>
          <a:p>
            <a:pPr>
              <a:lnSpc>
                <a:spcPct val="200000"/>
              </a:lnSpc>
            </a:pPr>
            <a:r>
              <a:rPr lang="en-US" altLang="zh-CN" dirty="0">
                <a:solidFill>
                  <a:srgbClr val="C00000"/>
                </a:solidFill>
                <a:latin typeface="隶书" panose="02010509060101010101" pitchFamily="49" charset="-122"/>
                <a:ea typeface="隶书" panose="02010509060101010101" pitchFamily="49" charset="-122"/>
              </a:rPr>
              <a:t>1</a:t>
            </a:r>
            <a:r>
              <a:rPr lang="zh-CN" altLang="en-US" dirty="0">
                <a:solidFill>
                  <a:srgbClr val="C00000"/>
                </a:solidFill>
                <a:latin typeface="隶书" panose="02010509060101010101" pitchFamily="49" charset="-122"/>
                <a:ea typeface="隶书" panose="02010509060101010101" pitchFamily="49" charset="-122"/>
              </a:rPr>
              <a:t>、编辑：</a:t>
            </a:r>
            <a:r>
              <a:rPr lang="zh-CN" altLang="en-US" dirty="0">
                <a:latin typeface="隶书" panose="02010509060101010101" pitchFamily="49" charset="-122"/>
                <a:ea typeface="隶书" panose="02010509060101010101" pitchFamily="49" charset="-122"/>
              </a:rPr>
              <a:t>输入源程序并存盘（</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pPr>
              <a:lnSpc>
                <a:spcPct val="200000"/>
              </a:lnSpc>
            </a:pPr>
            <a:r>
              <a:rPr lang="en-US" altLang="zh-CN" dirty="0">
                <a:solidFill>
                  <a:srgbClr val="C00000"/>
                </a:solidFill>
                <a:latin typeface="隶书" panose="02010509060101010101" pitchFamily="49" charset="-122"/>
                <a:ea typeface="隶书" panose="02010509060101010101" pitchFamily="49" charset="-122"/>
              </a:rPr>
              <a:t>2</a:t>
            </a:r>
            <a:r>
              <a:rPr lang="zh-CN" altLang="en-US" dirty="0">
                <a:solidFill>
                  <a:srgbClr val="C00000"/>
                </a:solidFill>
                <a:latin typeface="隶书" panose="02010509060101010101" pitchFamily="49" charset="-122"/>
                <a:ea typeface="隶书" panose="02010509060101010101" pitchFamily="49" charset="-122"/>
              </a:rPr>
              <a:t>、编译：</a:t>
            </a:r>
            <a:r>
              <a:rPr lang="zh-CN" altLang="en-US" dirty="0">
                <a:latin typeface="隶书" panose="02010509060101010101" pitchFamily="49" charset="-122"/>
                <a:ea typeface="隶书" panose="02010509060101010101" pitchFamily="49" charset="-122"/>
              </a:rPr>
              <a:t>将源程序翻译为目标文件（</a:t>
            </a:r>
            <a:r>
              <a:rPr lang="en-US" altLang="zh-CN" dirty="0">
                <a:latin typeface="隶书" panose="02010509060101010101" pitchFamily="49" charset="-122"/>
                <a:ea typeface="隶书" panose="02010509060101010101" pitchFamily="49" charset="-122"/>
              </a:rPr>
              <a:t>.OBJ</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pPr>
              <a:lnSpc>
                <a:spcPct val="200000"/>
              </a:lnSpc>
            </a:pPr>
            <a:r>
              <a:rPr lang="en-US" altLang="zh-CN" dirty="0">
                <a:solidFill>
                  <a:srgbClr val="C00000"/>
                </a:solidFill>
                <a:latin typeface="隶书" panose="02010509060101010101" pitchFamily="49" charset="-122"/>
                <a:ea typeface="隶书" panose="02010509060101010101" pitchFamily="49" charset="-122"/>
              </a:rPr>
              <a:t>3</a:t>
            </a:r>
            <a:r>
              <a:rPr lang="zh-CN" altLang="en-US" dirty="0">
                <a:solidFill>
                  <a:srgbClr val="C00000"/>
                </a:solidFill>
                <a:latin typeface="隶书" panose="02010509060101010101" pitchFamily="49" charset="-122"/>
                <a:ea typeface="隶书" panose="02010509060101010101" pitchFamily="49" charset="-122"/>
              </a:rPr>
              <a:t>、链接：</a:t>
            </a:r>
            <a:r>
              <a:rPr lang="zh-CN" altLang="en-US" dirty="0">
                <a:latin typeface="隶书" panose="02010509060101010101" pitchFamily="49" charset="-122"/>
                <a:ea typeface="隶书" panose="02010509060101010101" pitchFamily="49" charset="-122"/>
              </a:rPr>
              <a:t>将目标文件生成可执行文件（</a:t>
            </a:r>
            <a:r>
              <a:rPr lang="en-US" altLang="zh-CN" dirty="0">
                <a:latin typeface="隶书" panose="02010509060101010101" pitchFamily="49" charset="-122"/>
                <a:ea typeface="隶书" panose="02010509060101010101" pitchFamily="49" charset="-122"/>
              </a:rPr>
              <a:t>.EXE</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pPr>
              <a:lnSpc>
                <a:spcPct val="200000"/>
              </a:lnSpc>
            </a:pPr>
            <a:r>
              <a:rPr lang="en-US" altLang="zh-CN" dirty="0">
                <a:solidFill>
                  <a:srgbClr val="C00000"/>
                </a:solidFill>
                <a:latin typeface="隶书" panose="02010509060101010101" pitchFamily="49" charset="-122"/>
                <a:ea typeface="隶书" panose="02010509060101010101" pitchFamily="49" charset="-122"/>
              </a:rPr>
              <a:t>4</a:t>
            </a:r>
            <a:r>
              <a:rPr lang="zh-CN" altLang="en-US" dirty="0">
                <a:solidFill>
                  <a:srgbClr val="C00000"/>
                </a:solidFill>
                <a:latin typeface="隶书" panose="02010509060101010101" pitchFamily="49" charset="-122"/>
                <a:ea typeface="隶书" panose="02010509060101010101" pitchFamily="49" charset="-122"/>
              </a:rPr>
              <a:t>、运行：</a:t>
            </a:r>
            <a:r>
              <a:rPr lang="zh-CN" altLang="en-US" dirty="0">
                <a:latin typeface="隶书" panose="02010509060101010101" pitchFamily="49" charset="-122"/>
                <a:ea typeface="隶书" panose="02010509060101010101" pitchFamily="49" charset="-122"/>
              </a:rPr>
              <a:t>执行</a:t>
            </a:r>
            <a:r>
              <a:rPr lang="en-US" altLang="zh-CN" dirty="0">
                <a:latin typeface="隶书" panose="02010509060101010101" pitchFamily="49" charset="-122"/>
                <a:ea typeface="隶书" panose="02010509060101010101" pitchFamily="49" charset="-122"/>
              </a:rPr>
              <a:t>.EXE</a:t>
            </a:r>
            <a:r>
              <a:rPr lang="zh-CN" altLang="en-US" dirty="0">
                <a:latin typeface="隶书" panose="02010509060101010101" pitchFamily="49" charset="-122"/>
                <a:ea typeface="隶书" panose="02010509060101010101" pitchFamily="49" charset="-122"/>
              </a:rPr>
              <a:t>文件，得到运行结果</a:t>
            </a:r>
          </a:p>
        </p:txBody>
      </p:sp>
    </p:spTree>
    <p:extLst>
      <p:ext uri="{BB962C8B-B14F-4D97-AF65-F5344CB8AC3E}">
        <p14:creationId xmlns:p14="http://schemas.microsoft.com/office/powerpoint/2010/main" val="197555221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C#</a:t>
            </a:r>
            <a:r>
              <a:rPr lang="zh-CN" altLang="en-US" kern="1200" dirty="0">
                <a:latin typeface="黑体" panose="02010609060101010101" pitchFamily="49" charset="-122"/>
                <a:ea typeface="黑体" panose="02010609060101010101" pitchFamily="49" charset="-122"/>
                <a:sym typeface="Arial"/>
              </a:rPr>
              <a:t>编译过程</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19</a:t>
            </a:fld>
            <a:endParaRPr lang="en-US" altLang="zh-CN">
              <a:solidFill>
                <a:srgbClr val="000000"/>
              </a:solidFill>
              <a:latin typeface="Arial"/>
              <a:sym typeface="Arial"/>
            </a:endParaRPr>
          </a:p>
        </p:txBody>
      </p:sp>
      <p:pic>
        <p:nvPicPr>
          <p:cNvPr id="3" name="图片 2">
            <a:extLst>
              <a:ext uri="{FF2B5EF4-FFF2-40B4-BE49-F238E27FC236}">
                <a16:creationId xmlns:a16="http://schemas.microsoft.com/office/drawing/2014/main" id="{4F77344C-6F92-467C-AFC0-B022387FDDA1}"/>
              </a:ext>
            </a:extLst>
          </p:cNvPr>
          <p:cNvPicPr>
            <a:picLocks noChangeAspect="1"/>
          </p:cNvPicPr>
          <p:nvPr/>
        </p:nvPicPr>
        <p:blipFill>
          <a:blip r:embed="rId3"/>
          <a:stretch>
            <a:fillRect/>
          </a:stretch>
        </p:blipFill>
        <p:spPr>
          <a:xfrm>
            <a:off x="1259632" y="1203598"/>
            <a:ext cx="6330280" cy="3378787"/>
          </a:xfrm>
          <a:prstGeom prst="rect">
            <a:avLst/>
          </a:prstGeom>
        </p:spPr>
      </p:pic>
      <p:sp>
        <p:nvSpPr>
          <p:cNvPr id="4" name="文本框 3">
            <a:extLst>
              <a:ext uri="{FF2B5EF4-FFF2-40B4-BE49-F238E27FC236}">
                <a16:creationId xmlns:a16="http://schemas.microsoft.com/office/drawing/2014/main" id="{06764EEF-DEA9-4BA3-9677-06DE6CA5630F}"/>
              </a:ext>
            </a:extLst>
          </p:cNvPr>
          <p:cNvSpPr txBox="1"/>
          <p:nvPr/>
        </p:nvSpPr>
        <p:spPr>
          <a:xfrm>
            <a:off x="5076056" y="2692936"/>
            <a:ext cx="1656184" cy="400110"/>
          </a:xfrm>
          <a:prstGeom prst="rect">
            <a:avLst/>
          </a:prstGeom>
          <a:noFill/>
        </p:spPr>
        <p:txBody>
          <a:bodyPr wrap="square" rtlCol="0">
            <a:spAutoFit/>
          </a:bodyPr>
          <a:lstStyle/>
          <a:p>
            <a:r>
              <a:rPr lang="en-US" altLang="zh-CN" sz="1000" dirty="0"/>
              <a:t>CLR</a:t>
            </a:r>
            <a:r>
              <a:rPr lang="zh-CN" altLang="en-US" sz="1000" dirty="0"/>
              <a:t>激活内部的 </a:t>
            </a:r>
            <a:r>
              <a:rPr lang="en-US" altLang="zh-CN" sz="1000" dirty="0"/>
              <a:t>JIT(Just in time)</a:t>
            </a:r>
            <a:r>
              <a:rPr lang="zh-CN" altLang="en-US" sz="1000" dirty="0"/>
              <a:t>编译器</a:t>
            </a:r>
          </a:p>
        </p:txBody>
      </p:sp>
      <p:sp>
        <p:nvSpPr>
          <p:cNvPr id="6" name="文本框 5">
            <a:extLst>
              <a:ext uri="{FF2B5EF4-FFF2-40B4-BE49-F238E27FC236}">
                <a16:creationId xmlns:a16="http://schemas.microsoft.com/office/drawing/2014/main" id="{72DF9B96-1E90-43BE-B772-B6D61965444D}"/>
              </a:ext>
            </a:extLst>
          </p:cNvPr>
          <p:cNvSpPr txBox="1"/>
          <p:nvPr/>
        </p:nvSpPr>
        <p:spPr>
          <a:xfrm>
            <a:off x="2627784" y="1878781"/>
            <a:ext cx="1224136" cy="230832"/>
          </a:xfrm>
          <a:prstGeom prst="rect">
            <a:avLst/>
          </a:prstGeom>
          <a:noFill/>
        </p:spPr>
        <p:txBody>
          <a:bodyPr wrap="square" rtlCol="0">
            <a:spAutoFit/>
          </a:bodyPr>
          <a:lstStyle/>
          <a:p>
            <a:r>
              <a:rPr lang="en-US" altLang="zh-CN" sz="900" dirty="0"/>
              <a:t>CSC.exe</a:t>
            </a:r>
            <a:endParaRPr lang="zh-CN" altLang="en-US" sz="900" dirty="0"/>
          </a:p>
        </p:txBody>
      </p:sp>
    </p:spTree>
    <p:extLst>
      <p:ext uri="{BB962C8B-B14F-4D97-AF65-F5344CB8AC3E}">
        <p14:creationId xmlns:p14="http://schemas.microsoft.com/office/powerpoint/2010/main" val="331220413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F12E89A-24C2-437A-B7C7-913BAE4D7182}"/>
              </a:ext>
            </a:extLst>
          </p:cNvPr>
          <p:cNvSpPr txBox="1"/>
          <p:nvPr/>
        </p:nvSpPr>
        <p:spPr>
          <a:xfrm>
            <a:off x="1403648" y="1865303"/>
            <a:ext cx="6264696" cy="707886"/>
          </a:xfrm>
          <a:prstGeom prst="rect">
            <a:avLst/>
          </a:prstGeom>
          <a:noFill/>
        </p:spPr>
        <p:txBody>
          <a:bodyPr wrap="square" rtlCol="0">
            <a:spAutoFit/>
          </a:bodyPr>
          <a:lstStyle/>
          <a:p>
            <a:r>
              <a:rPr lang="zh-CN" altLang="en-US" sz="4000" dirty="0">
                <a:latin typeface="黑体" panose="02010609060101010101" pitchFamily="49" charset="-122"/>
                <a:ea typeface="黑体" panose="02010609060101010101" pitchFamily="49" charset="-122"/>
              </a:rPr>
              <a:t>第一章 面向对象程序概述</a:t>
            </a:r>
          </a:p>
        </p:txBody>
      </p:sp>
    </p:spTree>
    <p:extLst>
      <p:ext uri="{BB962C8B-B14F-4D97-AF65-F5344CB8AC3E}">
        <p14:creationId xmlns:p14="http://schemas.microsoft.com/office/powerpoint/2010/main" val="1453511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.NET</a:t>
            </a:r>
            <a:r>
              <a:rPr lang="zh-CN" altLang="en-US" kern="1200" dirty="0">
                <a:latin typeface="黑体" panose="02010609060101010101" pitchFamily="49" charset="-122"/>
                <a:ea typeface="黑体" panose="02010609060101010101" pitchFamily="49" charset="-122"/>
                <a:sym typeface="Arial"/>
              </a:rPr>
              <a:t>架构</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20</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30F01CA0-AA8E-4111-B54F-29A0FF59E2C3}"/>
              </a:ext>
            </a:extLst>
          </p:cNvPr>
          <p:cNvPicPr>
            <a:picLocks noChangeAspect="1"/>
          </p:cNvPicPr>
          <p:nvPr/>
        </p:nvPicPr>
        <p:blipFill>
          <a:blip r:embed="rId3"/>
          <a:stretch>
            <a:fillRect/>
          </a:stretch>
        </p:blipFill>
        <p:spPr>
          <a:xfrm>
            <a:off x="1115616" y="1059582"/>
            <a:ext cx="6660232" cy="3633877"/>
          </a:xfrm>
          <a:prstGeom prst="rect">
            <a:avLst/>
          </a:prstGeom>
        </p:spPr>
      </p:pic>
    </p:spTree>
    <p:extLst>
      <p:ext uri="{BB962C8B-B14F-4D97-AF65-F5344CB8AC3E}">
        <p14:creationId xmlns:p14="http://schemas.microsoft.com/office/powerpoint/2010/main" val="252314227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.NET Framework</a:t>
            </a:r>
            <a:r>
              <a:rPr lang="zh-CN" altLang="en-US" kern="1200" dirty="0">
                <a:latin typeface="黑体" panose="02010609060101010101" pitchFamily="49" charset="-122"/>
                <a:ea typeface="黑体" panose="02010609060101010101" pitchFamily="49" charset="-122"/>
                <a:sym typeface="Arial"/>
              </a:rPr>
              <a:t>定义</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21</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C7C50C4B-1A71-4820-AEF3-99102E491597}"/>
              </a:ext>
            </a:extLst>
          </p:cNvPr>
          <p:cNvSpPr txBox="1"/>
          <p:nvPr/>
        </p:nvSpPr>
        <p:spPr>
          <a:xfrm>
            <a:off x="1187624" y="1347614"/>
            <a:ext cx="6336704" cy="2031325"/>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.NET Framework</a:t>
            </a:r>
            <a:r>
              <a:rPr lang="zh-CN" altLang="en-US" dirty="0">
                <a:latin typeface="隶书" panose="02010509060101010101" pitchFamily="49" charset="-122"/>
                <a:ea typeface="隶书" panose="02010509060101010101" pitchFamily="49" charset="-122"/>
              </a:rPr>
              <a:t>是微软为开发应用程序而创建的一个具有革命意义的</a:t>
            </a:r>
            <a:r>
              <a:rPr lang="zh-CN" altLang="en-US" dirty="0">
                <a:solidFill>
                  <a:srgbClr val="C00000"/>
                </a:solidFill>
                <a:latin typeface="隶书" panose="02010509060101010101" pitchFamily="49" charset="-122"/>
                <a:ea typeface="隶书" panose="02010509060101010101" pitchFamily="49" charset="-122"/>
              </a:rPr>
              <a:t>平台</a:t>
            </a:r>
            <a:r>
              <a:rPr lang="zh-CN" altLang="en-US" dirty="0">
                <a:latin typeface="隶书" panose="02010509060101010101" pitchFamily="49" charset="-122"/>
                <a:ea typeface="隶书" panose="02010509060101010101" pitchFamily="49" charset="-122"/>
              </a:rPr>
              <a:t>，其包含一个庞大的</a:t>
            </a:r>
            <a:r>
              <a:rPr lang="zh-CN" altLang="en-US" dirty="0">
                <a:solidFill>
                  <a:srgbClr val="C00000"/>
                </a:solidFill>
                <a:latin typeface="隶书" panose="02010509060101010101" pitchFamily="49" charset="-122"/>
                <a:ea typeface="隶书" panose="02010509060101010101" pitchFamily="49" charset="-122"/>
              </a:rPr>
              <a:t>代码库</a:t>
            </a:r>
            <a:r>
              <a:rPr lang="zh-CN" altLang="en-US" dirty="0">
                <a:latin typeface="隶书" panose="02010509060101010101" pitchFamily="49" charset="-122"/>
                <a:ea typeface="隶书" panose="02010509060101010101" pitchFamily="49" charset="-122"/>
              </a:rPr>
              <a:t>，可以在客户端或服务端语言中通过面向对象编程技术来使用这些代码，这个库分多个不同的模块，用户根据希望的结果来选择使用不同的模块。</a:t>
            </a:r>
            <a:endParaRPr lang="en-US" altLang="zh-CN" dirty="0">
              <a:latin typeface="隶书" panose="02010509060101010101" pitchFamily="49" charset="-122"/>
              <a:ea typeface="隶书" panose="02010509060101010101" pitchFamily="49" charset="-122"/>
            </a:endParaRPr>
          </a:p>
          <a:p>
            <a:endParaRPr lang="en-US" altLang="zh-CN" dirty="0">
              <a:latin typeface="隶书" panose="02010509060101010101" pitchFamily="49" charset="-122"/>
              <a:ea typeface="隶书" panose="02010509060101010101" pitchFamily="49" charset="-122"/>
            </a:endParaRPr>
          </a:p>
          <a:p>
            <a:r>
              <a:rPr lang="en-US" altLang="zh-CN" dirty="0">
                <a:latin typeface="隶书" panose="02010509060101010101" pitchFamily="49" charset="-122"/>
                <a:ea typeface="隶书" panose="02010509060101010101" pitchFamily="49" charset="-122"/>
              </a:rPr>
              <a:t>Mono</a:t>
            </a:r>
            <a:r>
              <a:rPr lang="zh-CN" altLang="en-US" dirty="0">
                <a:latin typeface="隶书" panose="02010509060101010101" pitchFamily="49" charset="-122"/>
                <a:ea typeface="隶书" panose="02010509060101010101" pitchFamily="49" charset="-122"/>
              </a:rPr>
              <a:t>是</a:t>
            </a:r>
            <a:r>
              <a:rPr lang="en-US" altLang="zh-CN" dirty="0">
                <a:latin typeface="隶书" panose="02010509060101010101" pitchFamily="49" charset="-122"/>
                <a:ea typeface="隶书" panose="02010509060101010101" pitchFamily="49" charset="-122"/>
              </a:rPr>
              <a:t>.NET</a:t>
            </a:r>
            <a:r>
              <a:rPr lang="zh-CN" altLang="en-US" dirty="0">
                <a:latin typeface="隶书" panose="02010509060101010101" pitchFamily="49" charset="-122"/>
                <a:ea typeface="隶书" panose="02010509060101010101" pitchFamily="49" charset="-122"/>
              </a:rPr>
              <a:t>运行在</a:t>
            </a:r>
            <a:r>
              <a:rPr lang="en-US" altLang="zh-CN" dirty="0" err="1">
                <a:latin typeface="隶书" panose="02010509060101010101" pitchFamily="49" charset="-122"/>
                <a:ea typeface="隶书" panose="02010509060101010101" pitchFamily="49" charset="-122"/>
              </a:rPr>
              <a:t>linux</a:t>
            </a:r>
            <a:r>
              <a:rPr lang="zh-CN" altLang="en-US" dirty="0">
                <a:latin typeface="隶书" panose="02010509060101010101" pitchFamily="49" charset="-122"/>
                <a:ea typeface="隶书" panose="02010509060101010101" pitchFamily="49" charset="-122"/>
              </a:rPr>
              <a:t>或者</a:t>
            </a:r>
            <a:r>
              <a:rPr lang="en-US" altLang="zh-CN" dirty="0" err="1">
                <a:latin typeface="隶书" panose="02010509060101010101" pitchFamily="49" charset="-122"/>
                <a:ea typeface="隶书" panose="02010509060101010101" pitchFamily="49" charset="-122"/>
              </a:rPr>
              <a:t>macos</a:t>
            </a:r>
            <a:r>
              <a:rPr lang="zh-CN" altLang="en-US" dirty="0">
                <a:latin typeface="隶书" panose="02010509060101010101" pitchFamily="49" charset="-122"/>
                <a:ea typeface="隶书" panose="02010509060101010101" pitchFamily="49" charset="-122"/>
              </a:rPr>
              <a:t>上的版本。</a:t>
            </a:r>
          </a:p>
        </p:txBody>
      </p:sp>
    </p:spTree>
    <p:extLst>
      <p:ext uri="{BB962C8B-B14F-4D97-AF65-F5344CB8AC3E}">
        <p14:creationId xmlns:p14="http://schemas.microsoft.com/office/powerpoint/2010/main" val="3089371319"/>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C#</a:t>
            </a:r>
            <a:r>
              <a:rPr lang="zh-CN" altLang="en-US" kern="1200" dirty="0">
                <a:latin typeface="黑体" panose="02010609060101010101" pitchFamily="49" charset="-122"/>
                <a:ea typeface="黑体" panose="02010609060101010101" pitchFamily="49" charset="-122"/>
                <a:sym typeface="Arial"/>
              </a:rPr>
              <a:t>定义</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22</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C7C50C4B-1A71-4820-AEF3-99102E491597}"/>
              </a:ext>
            </a:extLst>
          </p:cNvPr>
          <p:cNvSpPr txBox="1"/>
          <p:nvPr/>
        </p:nvSpPr>
        <p:spPr>
          <a:xfrm>
            <a:off x="1187624" y="1059582"/>
            <a:ext cx="6336704" cy="3416320"/>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是运行在</a:t>
            </a:r>
            <a:r>
              <a:rPr lang="en-US" altLang="zh-CN" dirty="0">
                <a:latin typeface="隶书" panose="02010509060101010101" pitchFamily="49" charset="-122"/>
                <a:ea typeface="隶书" panose="02010509060101010101" pitchFamily="49" charset="-122"/>
              </a:rPr>
              <a:t>.NET</a:t>
            </a:r>
            <a:r>
              <a:rPr lang="zh-CN" altLang="en-US" dirty="0">
                <a:latin typeface="隶书" panose="02010509060101010101" pitchFamily="49" charset="-122"/>
                <a:ea typeface="隶书" panose="02010509060101010101" pitchFamily="49" charset="-122"/>
              </a:rPr>
              <a:t>平台上的面向对象编程（</a:t>
            </a:r>
            <a:r>
              <a:rPr lang="en-US" altLang="zh-CN" dirty="0">
                <a:latin typeface="隶书" panose="02010509060101010101" pitchFamily="49" charset="-122"/>
                <a:ea typeface="隶书" panose="02010509060101010101" pitchFamily="49" charset="-122"/>
              </a:rPr>
              <a:t>Object-Oriented </a:t>
            </a:r>
            <a:r>
              <a:rPr lang="en-US" altLang="zh-CN" dirty="0" err="1">
                <a:latin typeface="隶书" panose="02010509060101010101" pitchFamily="49" charset="-122"/>
                <a:ea typeface="隶书" panose="02010509060101010101" pitchFamily="49" charset="-122"/>
              </a:rPr>
              <a:t>Programming,OOP</a:t>
            </a:r>
            <a:r>
              <a:rPr lang="zh-CN" altLang="en-US" dirty="0">
                <a:latin typeface="隶书" panose="02010509060101010101" pitchFamily="49" charset="-122"/>
                <a:ea typeface="隶书" panose="02010509060101010101" pitchFamily="49" charset="-122"/>
              </a:rPr>
              <a:t>）的高级编程语言。</a:t>
            </a:r>
            <a:endParaRPr lang="en-US" altLang="zh-CN" dirty="0">
              <a:latin typeface="隶书" panose="02010509060101010101" pitchFamily="49" charset="-122"/>
              <a:ea typeface="隶书" panose="02010509060101010101" pitchFamily="49" charset="-122"/>
            </a:endParaRPr>
          </a:p>
          <a:p>
            <a:endParaRPr lang="en-US" altLang="zh-CN" dirty="0">
              <a:latin typeface="隶书" panose="02010509060101010101" pitchFamily="49" charset="-122"/>
              <a:ea typeface="隶书" panose="02010509060101010101" pitchFamily="49" charset="-122"/>
            </a:endParaRPr>
          </a:p>
          <a:p>
            <a:r>
              <a:rPr lang="zh-CN" altLang="en-US" dirty="0">
                <a:solidFill>
                  <a:srgbClr val="C00000"/>
                </a:solidFill>
                <a:latin typeface="隶书" panose="02010509060101010101" pitchFamily="49" charset="-122"/>
                <a:ea typeface="隶书" panose="02010509060101010101" pitchFamily="49" charset="-122"/>
              </a:rPr>
              <a:t>编程思想：</a:t>
            </a:r>
            <a:endParaRPr lang="en-US" altLang="zh-CN" dirty="0">
              <a:solidFill>
                <a:srgbClr val="C00000"/>
              </a:solidFill>
              <a:latin typeface="隶书" panose="02010509060101010101" pitchFamily="49" charset="-122"/>
              <a:ea typeface="隶书" panose="02010509060101010101" pitchFamily="49" charset="-122"/>
            </a:endParaRPr>
          </a:p>
          <a:p>
            <a:r>
              <a:rPr lang="zh-CN" altLang="en-US" dirty="0">
                <a:latin typeface="隶书" panose="02010509060101010101" pitchFamily="49" charset="-122"/>
                <a:ea typeface="隶书" panose="02010509060101010101" pitchFamily="49" charset="-122"/>
              </a:rPr>
              <a:t>面向对象编程（例如</a:t>
            </a:r>
            <a:r>
              <a:rPr lang="en-US" altLang="zh-CN" dirty="0">
                <a:latin typeface="隶书" panose="02010509060101010101" pitchFamily="49" charset="-122"/>
                <a:ea typeface="隶书" panose="02010509060101010101" pitchFamily="49" charset="-122"/>
              </a:rPr>
              <a:t>Java</a:t>
            </a:r>
            <a:r>
              <a:rPr lang="zh-CN" altLang="en-US"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语言）</a:t>
            </a:r>
            <a:endParaRPr lang="en-US" altLang="zh-CN" dirty="0">
              <a:latin typeface="隶书" panose="02010509060101010101" pitchFamily="49" charset="-122"/>
              <a:ea typeface="隶书" panose="02010509060101010101" pitchFamily="49" charset="-122"/>
            </a:endParaRPr>
          </a:p>
          <a:p>
            <a:r>
              <a:rPr lang="zh-CN" altLang="en-US" dirty="0">
                <a:latin typeface="隶书" panose="02010509060101010101" pitchFamily="49" charset="-122"/>
                <a:ea typeface="隶书" panose="02010509060101010101" pitchFamily="49" charset="-122"/>
              </a:rPr>
              <a:t>面向过程编程（例如</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语言）</a:t>
            </a:r>
            <a:endParaRPr lang="en-US" altLang="zh-CN" dirty="0">
              <a:latin typeface="隶书" panose="02010509060101010101" pitchFamily="49" charset="-122"/>
              <a:ea typeface="隶书" panose="02010509060101010101" pitchFamily="49" charset="-122"/>
            </a:endParaRPr>
          </a:p>
          <a:p>
            <a:r>
              <a:rPr lang="zh-CN" altLang="en-US" dirty="0">
                <a:latin typeface="隶书" panose="02010509060101010101" pitchFamily="49" charset="-122"/>
                <a:ea typeface="隶书" panose="02010509060101010101" pitchFamily="49" charset="-122"/>
              </a:rPr>
              <a:t>例：</a:t>
            </a:r>
            <a:endParaRPr lang="en-US" altLang="zh-CN" dirty="0">
              <a:latin typeface="隶书" panose="02010509060101010101" pitchFamily="49" charset="-122"/>
              <a:ea typeface="隶书" panose="02010509060101010101" pitchFamily="49" charset="-122"/>
            </a:endParaRPr>
          </a:p>
          <a:p>
            <a:r>
              <a:rPr lang="zh-CN" altLang="en-US" dirty="0">
                <a:solidFill>
                  <a:srgbClr val="C00000"/>
                </a:solidFill>
                <a:latin typeface="隶书" panose="02010509060101010101" pitchFamily="49" charset="-122"/>
                <a:ea typeface="隶书" panose="02010509060101010101" pitchFamily="49" charset="-122"/>
              </a:rPr>
              <a:t>面向过程</a:t>
            </a:r>
            <a:r>
              <a:rPr lang="en-US" altLang="zh-CN" dirty="0">
                <a:solidFill>
                  <a:srgbClr val="C00000"/>
                </a:solidFill>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下雨了</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我打开了雨伞</a:t>
            </a:r>
            <a:r>
              <a:rPr lang="en-US" altLang="zh-CN" dirty="0">
                <a:latin typeface="隶书" panose="02010509060101010101" pitchFamily="49" charset="-122"/>
                <a:ea typeface="隶书" panose="02010509060101010101" pitchFamily="49" charset="-122"/>
              </a:rPr>
              <a:t>.</a:t>
            </a:r>
            <a:br>
              <a:rPr lang="zh-CN" altLang="en-US" dirty="0">
                <a:latin typeface="隶书" panose="02010509060101010101" pitchFamily="49" charset="-122"/>
                <a:ea typeface="隶书" panose="02010509060101010101" pitchFamily="49" charset="-122"/>
              </a:rPr>
            </a:br>
            <a:r>
              <a:rPr lang="zh-CN" altLang="en-US" dirty="0">
                <a:solidFill>
                  <a:srgbClr val="C00000"/>
                </a:solidFill>
                <a:latin typeface="隶书" panose="02010509060101010101" pitchFamily="49" charset="-122"/>
                <a:ea typeface="隶书" panose="02010509060101010101" pitchFamily="49" charset="-122"/>
              </a:rPr>
              <a:t>面向对象</a:t>
            </a:r>
            <a:r>
              <a:rPr lang="en-US" altLang="zh-CN" dirty="0">
                <a:solidFill>
                  <a:srgbClr val="C00000"/>
                </a:solidFill>
                <a:latin typeface="隶书" panose="02010509060101010101" pitchFamily="49" charset="-122"/>
                <a:ea typeface="隶书" panose="02010509060101010101" pitchFamily="49" charset="-122"/>
              </a:rPr>
              <a:t>:</a:t>
            </a:r>
            <a:br>
              <a:rPr lang="zh-CN" altLang="en-US" dirty="0">
                <a:latin typeface="隶书" panose="02010509060101010101" pitchFamily="49" charset="-122"/>
                <a:ea typeface="隶书" panose="02010509060101010101" pitchFamily="49" charset="-122"/>
              </a:rPr>
            </a:br>
            <a:r>
              <a:rPr lang="zh-CN" altLang="en-US" dirty="0">
                <a:latin typeface="隶书" panose="02010509060101010101" pitchFamily="49" charset="-122"/>
                <a:ea typeface="隶书" panose="02010509060101010101" pitchFamily="49" charset="-122"/>
              </a:rPr>
              <a:t>属性</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我 雨伞 雨</a:t>
            </a:r>
            <a:br>
              <a:rPr lang="zh-CN" altLang="en-US" dirty="0">
                <a:latin typeface="隶书" panose="02010509060101010101" pitchFamily="49" charset="-122"/>
                <a:ea typeface="隶书" panose="02010509060101010101" pitchFamily="49" charset="-122"/>
              </a:rPr>
            </a:br>
            <a:r>
              <a:rPr lang="zh-CN" altLang="en-US" dirty="0">
                <a:latin typeface="隶书" panose="02010509060101010101" pitchFamily="49" charset="-122"/>
                <a:ea typeface="隶书" panose="02010509060101010101" pitchFamily="49" charset="-122"/>
              </a:rPr>
              <a:t>动作</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我打开雨伞</a:t>
            </a:r>
            <a:endParaRPr lang="en-US" altLang="zh-CN" dirty="0">
              <a:latin typeface="隶书" panose="02010509060101010101" pitchFamily="49" charset="-122"/>
              <a:ea typeface="隶书" panose="02010509060101010101" pitchFamily="49" charset="-122"/>
            </a:endParaRPr>
          </a:p>
          <a:p>
            <a:r>
              <a:rPr lang="zh-CN" altLang="en-US" dirty="0">
                <a:latin typeface="隶书" panose="02010509060101010101" pitchFamily="49" charset="-122"/>
                <a:ea typeface="隶书" panose="02010509060101010101" pitchFamily="49" charset="-122"/>
              </a:rPr>
              <a:t>先暂时理解一下，后面再深入讲解☺</a:t>
            </a:r>
          </a:p>
        </p:txBody>
      </p:sp>
    </p:spTree>
    <p:extLst>
      <p:ext uri="{BB962C8B-B14F-4D97-AF65-F5344CB8AC3E}">
        <p14:creationId xmlns:p14="http://schemas.microsoft.com/office/powerpoint/2010/main" val="1427277004"/>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31448" y="231438"/>
            <a:ext cx="715260" cy="369332"/>
          </a:xfrm>
          <a:prstGeom prst="rect">
            <a:avLst/>
          </a:prstGeom>
          <a:noFill/>
        </p:spPr>
        <p:txBody>
          <a:bodyPr wrap="none">
            <a:spAutoFit/>
          </a:bodyPr>
          <a:lstStyle/>
          <a:p>
            <a:pPr algn="l">
              <a:defRPr/>
            </a:pPr>
            <a:r>
              <a:rPr lang="zh-CN" altLang="en-US" b="0">
                <a:ln w="6350" cmpd="sng">
                  <a:solidFill>
                    <a:srgbClr val="CC0000"/>
                  </a:solidFill>
                  <a:prstDash val="solid"/>
                </a:ln>
                <a:solidFill>
                  <a:srgbClr val="CC0000"/>
                </a:solidFill>
                <a:latin typeface="微软雅黑" pitchFamily="34" charset="-122"/>
                <a:ea typeface="微软雅黑" pitchFamily="34" charset="-122"/>
              </a:rPr>
              <a:t>目 录</a:t>
            </a:r>
          </a:p>
        </p:txBody>
      </p:sp>
      <p:grpSp>
        <p:nvGrpSpPr>
          <p:cNvPr id="21" name="组合 20">
            <a:extLst>
              <a:ext uri="{FF2B5EF4-FFF2-40B4-BE49-F238E27FC236}">
                <a16:creationId xmlns:a16="http://schemas.microsoft.com/office/drawing/2014/main" id="{5A4AAEFF-DF7E-49CD-AF28-9AA460CCB131}"/>
              </a:ext>
            </a:extLst>
          </p:cNvPr>
          <p:cNvGrpSpPr/>
          <p:nvPr/>
        </p:nvGrpSpPr>
        <p:grpSpPr>
          <a:xfrm>
            <a:off x="2034541" y="2359225"/>
            <a:ext cx="5084974" cy="630005"/>
            <a:chOff x="2123796" y="1504950"/>
            <a:chExt cx="5084974" cy="630005"/>
          </a:xfrm>
        </p:grpSpPr>
        <p:sp>
          <p:nvSpPr>
            <p:cNvPr id="28" name="Rectangle 6">
              <a:extLst>
                <a:ext uri="{FF2B5EF4-FFF2-40B4-BE49-F238E27FC236}">
                  <a16:creationId xmlns:a16="http://schemas.microsoft.com/office/drawing/2014/main" id="{05438079-899A-4AD3-BA47-1926D1C43167}"/>
                </a:ext>
              </a:extLst>
            </p:cNvPr>
            <p:cNvSpPr>
              <a:spLocks noChangeArrowheads="1"/>
            </p:cNvSpPr>
            <p:nvPr/>
          </p:nvSpPr>
          <p:spPr bwMode="auto">
            <a:xfrm>
              <a:off x="2123796" y="1513950"/>
              <a:ext cx="1332010" cy="612005"/>
            </a:xfrm>
            <a:prstGeom prst="rect">
              <a:avLst/>
            </a:prstGeom>
            <a:solidFill>
              <a:srgbClr val="C00000"/>
            </a:solidFill>
            <a:ln w="28575" algn="ctr">
              <a:solidFill>
                <a:srgbClr val="C00000"/>
              </a:solidFill>
              <a:miter lim="800000"/>
            </a:ln>
            <a:effectLst>
              <a:outerShdw blurRad="50800" dist="38100" dir="2700000" algn="tl" rotWithShape="0">
                <a:prstClr val="black">
                  <a:alpha val="40000"/>
                </a:prstClr>
              </a:outerShdw>
            </a:effectLst>
          </p:spPr>
          <p:txBody>
            <a:bodyPr wrap="none" lIns="91424" tIns="45712" rIns="91424" bIns="45712"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defTabSz="913765" fontAlgn="auto">
                <a:lnSpc>
                  <a:spcPct val="80000"/>
                </a:lnSpc>
                <a:spcBef>
                  <a:spcPct val="20000"/>
                </a:spcBef>
                <a:spcAft>
                  <a:spcPts val="0"/>
                </a:spcAft>
                <a:defRPr/>
              </a:pPr>
              <a:r>
                <a:rPr lang="zh-CN" altLang="en-US" sz="2000" b="1" dirty="0">
                  <a:solidFill>
                    <a:srgbClr val="FFFFFF"/>
                  </a:solidFill>
                  <a:latin typeface="Arial" panose="020B0604020202020204"/>
                  <a:ea typeface="微软雅黑" panose="020B0503020204020204" pitchFamily="34" charset="-122"/>
                  <a:sym typeface="Arial" panose="020B0604020202020204"/>
                </a:rPr>
                <a:t>二</a:t>
              </a:r>
            </a:p>
          </p:txBody>
        </p:sp>
        <p:sp>
          <p:nvSpPr>
            <p:cNvPr id="29" name="Rectangle 8">
              <a:extLst>
                <a:ext uri="{FF2B5EF4-FFF2-40B4-BE49-F238E27FC236}">
                  <a16:creationId xmlns:a16="http://schemas.microsoft.com/office/drawing/2014/main" id="{BDC66CBA-2D43-48A3-A6FD-E4A78BD57C25}"/>
                </a:ext>
              </a:extLst>
            </p:cNvPr>
            <p:cNvSpPr>
              <a:spLocks noChangeArrowheads="1"/>
            </p:cNvSpPr>
            <p:nvPr/>
          </p:nvSpPr>
          <p:spPr bwMode="auto">
            <a:xfrm>
              <a:off x="3608744" y="1504950"/>
              <a:ext cx="3600026" cy="630005"/>
            </a:xfrm>
            <a:prstGeom prst="rect">
              <a:avLst/>
            </a:prstGeom>
            <a:solidFill>
              <a:schemeClr val="bg1"/>
            </a:solidFill>
            <a:ln w="19050" algn="ctr">
              <a:solidFill>
                <a:srgbClr val="C00000"/>
              </a:solidFill>
              <a:miter lim="800000"/>
            </a:ln>
            <a:effectLst>
              <a:outerShdw blurRad="50800" dist="38100" dir="2700000" algn="tl" rotWithShape="0">
                <a:prstClr val="black">
                  <a:alpha val="40000"/>
                </a:prstClr>
              </a:outerShdw>
            </a:effectLst>
          </p:spPr>
          <p:txBody>
            <a:bodyPr wrap="none" lIns="720090" tIns="45712" rIns="377927" bIns="4571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auto">
                <a:spcBef>
                  <a:spcPts val="0"/>
                </a:spcBef>
                <a:spcAft>
                  <a:spcPts val="0"/>
                </a:spcAft>
                <a:defRPr/>
              </a:pPr>
              <a:endParaRPr lang="zh-CN" altLang="en-US" b="1" dirty="0">
                <a:latin typeface="Arial" panose="020B0604020202020204"/>
                <a:ea typeface="微软雅黑" panose="020B0503020204020204" pitchFamily="34" charset="-122"/>
                <a:sym typeface="Arial" panose="020B0604020202020204"/>
              </a:endParaRPr>
            </a:p>
          </p:txBody>
        </p:sp>
        <p:sp>
          <p:nvSpPr>
            <p:cNvPr id="30" name="文本框 2">
              <a:extLst>
                <a:ext uri="{FF2B5EF4-FFF2-40B4-BE49-F238E27FC236}">
                  <a16:creationId xmlns:a16="http://schemas.microsoft.com/office/drawing/2014/main" id="{050C22D8-A47A-4529-9328-422981891604}"/>
                </a:ext>
              </a:extLst>
            </p:cNvPr>
            <p:cNvSpPr txBox="1"/>
            <p:nvPr/>
          </p:nvSpPr>
          <p:spPr>
            <a:xfrm>
              <a:off x="3810000" y="1619897"/>
              <a:ext cx="32102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C00000"/>
                  </a:solidFill>
                  <a:latin typeface="Microsoft YaHei"/>
                </a:rPr>
                <a:t>C#</a:t>
              </a:r>
              <a:r>
                <a:rPr lang="zh-CN" altLang="en-US" sz="2000" b="1" dirty="0">
                  <a:solidFill>
                    <a:srgbClr val="C00000"/>
                  </a:solidFill>
                  <a:latin typeface="Microsoft YaHei"/>
                </a:rPr>
                <a:t>程序和开发环境</a:t>
              </a:r>
            </a:p>
          </p:txBody>
        </p:sp>
      </p:grpSp>
      <p:grpSp>
        <p:nvGrpSpPr>
          <p:cNvPr id="33" name="组合 32">
            <a:extLst>
              <a:ext uri="{FF2B5EF4-FFF2-40B4-BE49-F238E27FC236}">
                <a16:creationId xmlns:a16="http://schemas.microsoft.com/office/drawing/2014/main" id="{59A1DCD6-7000-459C-8686-D9DD334AC502}"/>
              </a:ext>
            </a:extLst>
          </p:cNvPr>
          <p:cNvGrpSpPr/>
          <p:nvPr/>
        </p:nvGrpSpPr>
        <p:grpSpPr>
          <a:xfrm>
            <a:off x="2029480" y="1347614"/>
            <a:ext cx="5085040" cy="629920"/>
            <a:chOff x="2123796" y="3770630"/>
            <a:chExt cx="5085040" cy="629920"/>
          </a:xfrm>
        </p:grpSpPr>
        <p:sp>
          <p:nvSpPr>
            <p:cNvPr id="34" name="Rectangle 6">
              <a:extLst>
                <a:ext uri="{FF2B5EF4-FFF2-40B4-BE49-F238E27FC236}">
                  <a16:creationId xmlns:a16="http://schemas.microsoft.com/office/drawing/2014/main" id="{31BEEF2C-D8E6-4905-8CD3-17743A1691D4}"/>
                </a:ext>
              </a:extLst>
            </p:cNvPr>
            <p:cNvSpPr>
              <a:spLocks noChangeArrowheads="1"/>
            </p:cNvSpPr>
            <p:nvPr/>
          </p:nvSpPr>
          <p:spPr bwMode="auto">
            <a:xfrm>
              <a:off x="2123796" y="3779949"/>
              <a:ext cx="1332010" cy="611505"/>
            </a:xfrm>
            <a:prstGeom prst="rect">
              <a:avLst/>
            </a:prstGeom>
            <a:solidFill>
              <a:srgbClr val="A0A0A0"/>
            </a:solidFill>
            <a:ln w="28575" algn="ctr">
              <a:noFill/>
              <a:miter lim="800000"/>
            </a:ln>
            <a:effectLst>
              <a:outerShdw blurRad="50800" dist="38100" dir="2700000" algn="tl" rotWithShape="0">
                <a:prstClr val="black">
                  <a:alpha val="40000"/>
                </a:prstClr>
              </a:outerShdw>
            </a:effectLst>
          </p:spPr>
          <p:txBody>
            <a:bodyPr wrap="none" lIns="91422" tIns="45711" rIns="91422" bIns="45711"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defTabSz="913765" fontAlgn="auto">
                <a:lnSpc>
                  <a:spcPct val="80000"/>
                </a:lnSpc>
                <a:spcBef>
                  <a:spcPct val="20000"/>
                </a:spcBef>
                <a:spcAft>
                  <a:spcPts val="0"/>
                </a:spcAft>
                <a:defRPr/>
              </a:pPr>
              <a:r>
                <a:rPr lang="zh-CN" altLang="en-US" sz="2000" b="1" dirty="0">
                  <a:solidFill>
                    <a:srgbClr val="FFFFFF"/>
                  </a:solidFill>
                  <a:latin typeface="Arial" panose="020B0604020202020204"/>
                  <a:ea typeface="微软雅黑" panose="020B0503020204020204" pitchFamily="34" charset="-122"/>
                  <a:sym typeface="Arial" panose="020B0604020202020204"/>
                </a:rPr>
                <a:t>一</a:t>
              </a:r>
            </a:p>
          </p:txBody>
        </p:sp>
        <p:sp>
          <p:nvSpPr>
            <p:cNvPr id="35" name="Rectangle 8">
              <a:extLst>
                <a:ext uri="{FF2B5EF4-FFF2-40B4-BE49-F238E27FC236}">
                  <a16:creationId xmlns:a16="http://schemas.microsoft.com/office/drawing/2014/main" id="{BF7F6030-8E6F-47DB-A74C-6B690A0BF736}"/>
                </a:ext>
              </a:extLst>
            </p:cNvPr>
            <p:cNvSpPr>
              <a:spLocks noChangeArrowheads="1"/>
            </p:cNvSpPr>
            <p:nvPr/>
          </p:nvSpPr>
          <p:spPr bwMode="auto">
            <a:xfrm>
              <a:off x="3609021" y="3770630"/>
              <a:ext cx="3599815" cy="629920"/>
            </a:xfrm>
            <a:prstGeom prst="rect">
              <a:avLst/>
            </a:prstGeom>
            <a:solidFill>
              <a:schemeClr val="bg1"/>
            </a:solidFill>
            <a:ln w="19050" algn="ctr">
              <a:solidFill>
                <a:srgbClr val="A0A0A0"/>
              </a:solidFill>
              <a:miter lim="800000"/>
            </a:ln>
            <a:effectLst>
              <a:outerShdw blurRad="50800" dist="38100" dir="2700000" algn="tl" rotWithShape="0">
                <a:prstClr val="black">
                  <a:alpha val="40000"/>
                </a:prstClr>
              </a:outerShdw>
            </a:effectLst>
          </p:spPr>
          <p:txBody>
            <a:bodyPr wrap="none" lIns="720090" tIns="45711" rIns="377918" bIns="457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fontAlgn="auto">
                <a:spcBef>
                  <a:spcPts val="0"/>
                </a:spcBef>
                <a:spcAft>
                  <a:spcPts val="0"/>
                </a:spcAft>
                <a:defRPr/>
              </a:pPr>
              <a:endParaRPr lang="zh-CN" altLang="en-US" b="1" dirty="0">
                <a:solidFill>
                  <a:schemeClr val="bg1">
                    <a:lumMod val="50000"/>
                  </a:schemeClr>
                </a:solidFill>
                <a:latin typeface="Arial" panose="020B0604020202020204"/>
                <a:ea typeface="微软雅黑" panose="020B0503020204020204" pitchFamily="34" charset="-122"/>
                <a:sym typeface="Arial" panose="020B0604020202020204"/>
              </a:endParaRPr>
            </a:p>
          </p:txBody>
        </p:sp>
        <p:sp>
          <p:nvSpPr>
            <p:cNvPr id="36" name="文本框 14">
              <a:extLst>
                <a:ext uri="{FF2B5EF4-FFF2-40B4-BE49-F238E27FC236}">
                  <a16:creationId xmlns:a16="http://schemas.microsoft.com/office/drawing/2014/main" id="{1CF26EA3-0589-42A3-8DC1-3E0C926AD888}"/>
                </a:ext>
              </a:extLst>
            </p:cNvPr>
            <p:cNvSpPr txBox="1"/>
            <p:nvPr/>
          </p:nvSpPr>
          <p:spPr>
            <a:xfrm>
              <a:off x="3810000" y="3885535"/>
              <a:ext cx="32102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A0A0A0"/>
                  </a:solidFill>
                  <a:latin typeface="Microsoft YaHei"/>
                </a:rPr>
                <a:t>面向对象概述</a:t>
              </a:r>
            </a:p>
          </p:txBody>
        </p:sp>
      </p:grpSp>
      <p:grpSp>
        <p:nvGrpSpPr>
          <p:cNvPr id="11" name="组合 10">
            <a:extLst>
              <a:ext uri="{FF2B5EF4-FFF2-40B4-BE49-F238E27FC236}">
                <a16:creationId xmlns:a16="http://schemas.microsoft.com/office/drawing/2014/main" id="{345E99E0-FFF2-48E2-BCC6-85033763C497}"/>
              </a:ext>
            </a:extLst>
          </p:cNvPr>
          <p:cNvGrpSpPr/>
          <p:nvPr/>
        </p:nvGrpSpPr>
        <p:grpSpPr>
          <a:xfrm>
            <a:off x="2024485" y="3389017"/>
            <a:ext cx="5085040" cy="629920"/>
            <a:chOff x="2123796" y="3770630"/>
            <a:chExt cx="5085040" cy="629920"/>
          </a:xfrm>
        </p:grpSpPr>
        <p:sp>
          <p:nvSpPr>
            <p:cNvPr id="12" name="Rectangle 6">
              <a:extLst>
                <a:ext uri="{FF2B5EF4-FFF2-40B4-BE49-F238E27FC236}">
                  <a16:creationId xmlns:a16="http://schemas.microsoft.com/office/drawing/2014/main" id="{5035D3E8-A8F9-4934-BA76-6E4D609BEA7B}"/>
                </a:ext>
              </a:extLst>
            </p:cNvPr>
            <p:cNvSpPr>
              <a:spLocks noChangeArrowheads="1"/>
            </p:cNvSpPr>
            <p:nvPr/>
          </p:nvSpPr>
          <p:spPr bwMode="auto">
            <a:xfrm>
              <a:off x="2123796" y="3779949"/>
              <a:ext cx="1332010" cy="611505"/>
            </a:xfrm>
            <a:prstGeom prst="rect">
              <a:avLst/>
            </a:prstGeom>
            <a:solidFill>
              <a:srgbClr val="A0A0A0"/>
            </a:solidFill>
            <a:ln w="28575" algn="ctr">
              <a:noFill/>
              <a:miter lim="800000"/>
            </a:ln>
            <a:effectLst>
              <a:outerShdw blurRad="50800" dist="38100" dir="2700000" algn="tl" rotWithShape="0">
                <a:prstClr val="black">
                  <a:alpha val="40000"/>
                </a:prstClr>
              </a:outerShdw>
            </a:effectLst>
          </p:spPr>
          <p:txBody>
            <a:bodyPr wrap="none" lIns="91422" tIns="45711" rIns="91422" bIns="45711"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defTabSz="913765" fontAlgn="auto">
                <a:lnSpc>
                  <a:spcPct val="80000"/>
                </a:lnSpc>
                <a:spcBef>
                  <a:spcPct val="20000"/>
                </a:spcBef>
                <a:spcAft>
                  <a:spcPts val="0"/>
                </a:spcAft>
                <a:defRPr/>
              </a:pPr>
              <a:r>
                <a:rPr lang="zh-CN" altLang="en-US" sz="2000" b="1" dirty="0">
                  <a:solidFill>
                    <a:srgbClr val="FFFFFF"/>
                  </a:solidFill>
                  <a:latin typeface="Arial" panose="020B0604020202020204"/>
                  <a:ea typeface="微软雅黑" panose="020B0503020204020204" pitchFamily="34" charset="-122"/>
                  <a:sym typeface="Arial" panose="020B0604020202020204"/>
                </a:rPr>
                <a:t>三</a:t>
              </a:r>
            </a:p>
          </p:txBody>
        </p:sp>
        <p:sp>
          <p:nvSpPr>
            <p:cNvPr id="13" name="Rectangle 8">
              <a:extLst>
                <a:ext uri="{FF2B5EF4-FFF2-40B4-BE49-F238E27FC236}">
                  <a16:creationId xmlns:a16="http://schemas.microsoft.com/office/drawing/2014/main" id="{854448EE-F8F5-4710-BD11-B37DC4A78CCA}"/>
                </a:ext>
              </a:extLst>
            </p:cNvPr>
            <p:cNvSpPr>
              <a:spLocks noChangeArrowheads="1"/>
            </p:cNvSpPr>
            <p:nvPr/>
          </p:nvSpPr>
          <p:spPr bwMode="auto">
            <a:xfrm>
              <a:off x="3609021" y="3770630"/>
              <a:ext cx="3599815" cy="629920"/>
            </a:xfrm>
            <a:prstGeom prst="rect">
              <a:avLst/>
            </a:prstGeom>
            <a:solidFill>
              <a:schemeClr val="bg1"/>
            </a:solidFill>
            <a:ln w="19050" algn="ctr">
              <a:solidFill>
                <a:srgbClr val="A0A0A0"/>
              </a:solidFill>
              <a:miter lim="800000"/>
            </a:ln>
            <a:effectLst>
              <a:outerShdw blurRad="50800" dist="38100" dir="2700000" algn="tl" rotWithShape="0">
                <a:prstClr val="black">
                  <a:alpha val="40000"/>
                </a:prstClr>
              </a:outerShdw>
            </a:effectLst>
          </p:spPr>
          <p:txBody>
            <a:bodyPr wrap="none" lIns="720090" tIns="45711" rIns="377918" bIns="457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fontAlgn="auto">
                <a:spcBef>
                  <a:spcPts val="0"/>
                </a:spcBef>
                <a:spcAft>
                  <a:spcPts val="0"/>
                </a:spcAft>
                <a:defRPr/>
              </a:pPr>
              <a:endParaRPr lang="zh-CN" altLang="en-US" b="1" dirty="0">
                <a:solidFill>
                  <a:schemeClr val="bg1">
                    <a:lumMod val="50000"/>
                  </a:schemeClr>
                </a:solidFill>
                <a:latin typeface="Arial" panose="020B0604020202020204"/>
                <a:ea typeface="微软雅黑" panose="020B0503020204020204" pitchFamily="34" charset="-122"/>
                <a:sym typeface="Arial" panose="020B0604020202020204"/>
              </a:endParaRPr>
            </a:p>
          </p:txBody>
        </p:sp>
        <p:sp>
          <p:nvSpPr>
            <p:cNvPr id="14" name="文本框 14">
              <a:extLst>
                <a:ext uri="{FF2B5EF4-FFF2-40B4-BE49-F238E27FC236}">
                  <a16:creationId xmlns:a16="http://schemas.microsoft.com/office/drawing/2014/main" id="{665DEA92-106D-43CB-A00E-F77D552D8F33}"/>
                </a:ext>
              </a:extLst>
            </p:cNvPr>
            <p:cNvSpPr txBox="1"/>
            <p:nvPr/>
          </p:nvSpPr>
          <p:spPr>
            <a:xfrm>
              <a:off x="3810000" y="3885535"/>
              <a:ext cx="32102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A0A0A0"/>
                  </a:solidFill>
                  <a:latin typeface="Microsoft YaHei"/>
                </a:rPr>
                <a:t>协同开发配置</a:t>
              </a:r>
            </a:p>
          </p:txBody>
        </p:sp>
      </p:grpSp>
    </p:spTree>
    <p:extLst>
      <p:ext uri="{BB962C8B-B14F-4D97-AF65-F5344CB8AC3E}">
        <p14:creationId xmlns:p14="http://schemas.microsoft.com/office/powerpoint/2010/main" val="3956026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VS2017</a:t>
            </a:r>
            <a:r>
              <a:rPr lang="zh-CN" altLang="en-US" kern="1200" dirty="0">
                <a:latin typeface="黑体" panose="02010609060101010101" pitchFamily="49" charset="-122"/>
                <a:ea typeface="黑体" panose="02010609060101010101" pitchFamily="49" charset="-122"/>
                <a:sym typeface="Arial"/>
              </a:rPr>
              <a:t>安装</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24</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19386530-E13B-4B84-BD79-08A818047E6A}"/>
              </a:ext>
            </a:extLst>
          </p:cNvPr>
          <p:cNvSpPr txBox="1"/>
          <p:nvPr/>
        </p:nvSpPr>
        <p:spPr>
          <a:xfrm>
            <a:off x="1331640" y="1347614"/>
            <a:ext cx="6048672" cy="1754326"/>
          </a:xfrm>
          <a:prstGeom prst="rect">
            <a:avLst/>
          </a:prstGeom>
          <a:noFill/>
        </p:spPr>
        <p:txBody>
          <a:bodyPr wrap="square" rtlCol="0">
            <a:spAutoFit/>
          </a:bodyPr>
          <a:lstStyle/>
          <a:p>
            <a:r>
              <a:rPr lang="zh-CN" altLang="en-US" dirty="0"/>
              <a:t>下载地址</a:t>
            </a:r>
            <a:r>
              <a:rPr lang="en-US" altLang="zh-CN" dirty="0"/>
              <a:t>https://download.visualstudio.microsoft.com/download/pr/010d871e-3fa8-4004-b219-1c10bcaa71ad/a3ee8ecda3f9cc003dfe40db87eb56d38b21087116f51e243ab0455348f4b188/vs_Community.exe</a:t>
            </a:r>
            <a:r>
              <a:rPr lang="zh-CN" altLang="en-US" dirty="0"/>
              <a:t> </a:t>
            </a:r>
          </a:p>
        </p:txBody>
      </p:sp>
    </p:spTree>
    <p:extLst>
      <p:ext uri="{BB962C8B-B14F-4D97-AF65-F5344CB8AC3E}">
        <p14:creationId xmlns:p14="http://schemas.microsoft.com/office/powerpoint/2010/main" val="268602628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VS2017</a:t>
            </a:r>
            <a:r>
              <a:rPr lang="zh-CN" altLang="en-US" kern="1200" dirty="0">
                <a:latin typeface="黑体" panose="02010609060101010101" pitchFamily="49" charset="-122"/>
                <a:ea typeface="黑体" panose="02010609060101010101" pitchFamily="49" charset="-122"/>
                <a:sym typeface="Arial"/>
              </a:rPr>
              <a:t>安装</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25</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BD18DB1E-5F02-48BC-AE9E-632DD142E5DE}"/>
              </a:ext>
            </a:extLst>
          </p:cNvPr>
          <p:cNvPicPr>
            <a:picLocks noChangeAspect="1"/>
          </p:cNvPicPr>
          <p:nvPr/>
        </p:nvPicPr>
        <p:blipFill>
          <a:blip r:embed="rId3"/>
          <a:stretch>
            <a:fillRect/>
          </a:stretch>
        </p:blipFill>
        <p:spPr>
          <a:xfrm>
            <a:off x="1331640" y="1833075"/>
            <a:ext cx="2532600" cy="1477350"/>
          </a:xfrm>
          <a:prstGeom prst="rect">
            <a:avLst/>
          </a:prstGeom>
        </p:spPr>
      </p:pic>
      <p:pic>
        <p:nvPicPr>
          <p:cNvPr id="6" name="图片 5">
            <a:extLst>
              <a:ext uri="{FF2B5EF4-FFF2-40B4-BE49-F238E27FC236}">
                <a16:creationId xmlns:a16="http://schemas.microsoft.com/office/drawing/2014/main" id="{1DF6CD83-835E-449C-8BE2-7F82DA40C0AC}"/>
              </a:ext>
            </a:extLst>
          </p:cNvPr>
          <p:cNvPicPr>
            <a:picLocks noChangeAspect="1"/>
          </p:cNvPicPr>
          <p:nvPr/>
        </p:nvPicPr>
        <p:blipFill>
          <a:blip r:embed="rId4"/>
          <a:stretch>
            <a:fillRect/>
          </a:stretch>
        </p:blipFill>
        <p:spPr>
          <a:xfrm>
            <a:off x="4951011" y="1833075"/>
            <a:ext cx="2529709" cy="1477350"/>
          </a:xfrm>
          <a:prstGeom prst="rect">
            <a:avLst/>
          </a:prstGeom>
        </p:spPr>
      </p:pic>
    </p:spTree>
    <p:extLst>
      <p:ext uri="{BB962C8B-B14F-4D97-AF65-F5344CB8AC3E}">
        <p14:creationId xmlns:p14="http://schemas.microsoft.com/office/powerpoint/2010/main" val="322298898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VS2017</a:t>
            </a:r>
            <a:r>
              <a:rPr lang="zh-CN" altLang="en-US" kern="1200" dirty="0">
                <a:latin typeface="黑体" panose="02010609060101010101" pitchFamily="49" charset="-122"/>
                <a:ea typeface="黑体" panose="02010609060101010101" pitchFamily="49" charset="-122"/>
                <a:sym typeface="Arial"/>
              </a:rPr>
              <a:t>安装</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26</a:t>
            </a:fld>
            <a:endParaRPr lang="en-US" altLang="zh-CN">
              <a:solidFill>
                <a:srgbClr val="000000"/>
              </a:solidFill>
              <a:latin typeface="Arial"/>
              <a:sym typeface="Arial"/>
            </a:endParaRPr>
          </a:p>
        </p:txBody>
      </p:sp>
      <p:pic>
        <p:nvPicPr>
          <p:cNvPr id="9" name="图片 8">
            <a:extLst>
              <a:ext uri="{FF2B5EF4-FFF2-40B4-BE49-F238E27FC236}">
                <a16:creationId xmlns:a16="http://schemas.microsoft.com/office/drawing/2014/main" id="{6C06914B-8E9E-4C18-8DC0-7A42B19CFBBB}"/>
              </a:ext>
            </a:extLst>
          </p:cNvPr>
          <p:cNvPicPr>
            <a:picLocks noChangeAspect="1"/>
          </p:cNvPicPr>
          <p:nvPr/>
        </p:nvPicPr>
        <p:blipFill>
          <a:blip r:embed="rId3"/>
          <a:stretch>
            <a:fillRect/>
          </a:stretch>
        </p:blipFill>
        <p:spPr>
          <a:xfrm>
            <a:off x="1187624" y="1341775"/>
            <a:ext cx="6372200" cy="3556577"/>
          </a:xfrm>
          <a:prstGeom prst="rect">
            <a:avLst/>
          </a:prstGeom>
        </p:spPr>
      </p:pic>
      <p:sp>
        <p:nvSpPr>
          <p:cNvPr id="10" name="文本框 9">
            <a:extLst>
              <a:ext uri="{FF2B5EF4-FFF2-40B4-BE49-F238E27FC236}">
                <a16:creationId xmlns:a16="http://schemas.microsoft.com/office/drawing/2014/main" id="{C8936066-D5C8-47FD-8F3A-E3A63F6817CC}"/>
              </a:ext>
            </a:extLst>
          </p:cNvPr>
          <p:cNvSpPr txBox="1"/>
          <p:nvPr/>
        </p:nvSpPr>
        <p:spPr>
          <a:xfrm>
            <a:off x="611560" y="987574"/>
            <a:ext cx="4464496" cy="369332"/>
          </a:xfrm>
          <a:prstGeom prst="rect">
            <a:avLst/>
          </a:prstGeom>
          <a:noFill/>
        </p:spPr>
        <p:txBody>
          <a:bodyPr wrap="square" rtlCol="0">
            <a:spAutoFit/>
          </a:bodyPr>
          <a:lstStyle/>
          <a:p>
            <a:r>
              <a:rPr lang="zh-CN" altLang="en-US" dirty="0"/>
              <a:t>只选择</a:t>
            </a:r>
            <a:r>
              <a:rPr lang="en-US" altLang="zh-CN" dirty="0"/>
              <a:t>.NET</a:t>
            </a:r>
            <a:r>
              <a:rPr lang="zh-CN" altLang="en-US" dirty="0"/>
              <a:t>桌面开发即可，然后点击安装</a:t>
            </a:r>
          </a:p>
        </p:txBody>
      </p:sp>
    </p:spTree>
    <p:extLst>
      <p:ext uri="{BB962C8B-B14F-4D97-AF65-F5344CB8AC3E}">
        <p14:creationId xmlns:p14="http://schemas.microsoft.com/office/powerpoint/2010/main" val="177503357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VS2017</a:t>
            </a:r>
            <a:r>
              <a:rPr lang="zh-CN" altLang="en-US" kern="1200" dirty="0">
                <a:latin typeface="黑体" panose="02010609060101010101" pitchFamily="49" charset="-122"/>
                <a:ea typeface="黑体" panose="02010609060101010101" pitchFamily="49" charset="-122"/>
                <a:sym typeface="Arial"/>
              </a:rPr>
              <a:t>安装</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27</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16B402BD-1A23-42D8-8997-F2B0EE413265}"/>
              </a:ext>
            </a:extLst>
          </p:cNvPr>
          <p:cNvPicPr>
            <a:picLocks noChangeAspect="1"/>
          </p:cNvPicPr>
          <p:nvPr/>
        </p:nvPicPr>
        <p:blipFill>
          <a:blip r:embed="rId3"/>
          <a:stretch>
            <a:fillRect/>
          </a:stretch>
        </p:blipFill>
        <p:spPr>
          <a:xfrm>
            <a:off x="1529916" y="1131590"/>
            <a:ext cx="6084168" cy="3395815"/>
          </a:xfrm>
          <a:prstGeom prst="rect">
            <a:avLst/>
          </a:prstGeom>
        </p:spPr>
      </p:pic>
    </p:spTree>
    <p:extLst>
      <p:ext uri="{BB962C8B-B14F-4D97-AF65-F5344CB8AC3E}">
        <p14:creationId xmlns:p14="http://schemas.microsoft.com/office/powerpoint/2010/main" val="4035206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VS2017</a:t>
            </a:r>
            <a:r>
              <a:rPr lang="zh-CN" altLang="en-US" kern="1200" dirty="0">
                <a:latin typeface="黑体" panose="02010609060101010101" pitchFamily="49" charset="-122"/>
                <a:ea typeface="黑体" panose="02010609060101010101" pitchFamily="49" charset="-122"/>
                <a:sym typeface="Arial"/>
              </a:rPr>
              <a:t>安装</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28</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FE9E3F91-30E9-42CD-B569-F7D163F13F61}"/>
              </a:ext>
            </a:extLst>
          </p:cNvPr>
          <p:cNvPicPr>
            <a:picLocks noChangeAspect="1"/>
          </p:cNvPicPr>
          <p:nvPr/>
        </p:nvPicPr>
        <p:blipFill>
          <a:blip r:embed="rId3"/>
          <a:stretch>
            <a:fillRect/>
          </a:stretch>
        </p:blipFill>
        <p:spPr>
          <a:xfrm>
            <a:off x="1331640" y="987574"/>
            <a:ext cx="6156176" cy="3436005"/>
          </a:xfrm>
          <a:prstGeom prst="rect">
            <a:avLst/>
          </a:prstGeom>
        </p:spPr>
      </p:pic>
    </p:spTree>
    <p:extLst>
      <p:ext uri="{BB962C8B-B14F-4D97-AF65-F5344CB8AC3E}">
        <p14:creationId xmlns:p14="http://schemas.microsoft.com/office/powerpoint/2010/main" val="169706061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VS2017</a:t>
            </a:r>
            <a:r>
              <a:rPr lang="zh-CN" altLang="en-US" kern="1200" dirty="0">
                <a:latin typeface="黑体" panose="02010609060101010101" pitchFamily="49" charset="-122"/>
                <a:ea typeface="黑体" panose="02010609060101010101" pitchFamily="49" charset="-122"/>
                <a:sym typeface="Arial"/>
              </a:rPr>
              <a:t>使用</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29</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A3F5174B-9D4C-4DDB-9D47-DDC6A2AB6132}"/>
              </a:ext>
            </a:extLst>
          </p:cNvPr>
          <p:cNvPicPr>
            <a:picLocks noChangeAspect="1"/>
          </p:cNvPicPr>
          <p:nvPr/>
        </p:nvPicPr>
        <p:blipFill>
          <a:blip r:embed="rId3"/>
          <a:stretch>
            <a:fillRect/>
          </a:stretch>
        </p:blipFill>
        <p:spPr>
          <a:xfrm>
            <a:off x="2123728" y="1059582"/>
            <a:ext cx="4278560" cy="3602442"/>
          </a:xfrm>
          <a:prstGeom prst="rect">
            <a:avLst/>
          </a:prstGeom>
        </p:spPr>
      </p:pic>
    </p:spTree>
    <p:extLst>
      <p:ext uri="{BB962C8B-B14F-4D97-AF65-F5344CB8AC3E}">
        <p14:creationId xmlns:p14="http://schemas.microsoft.com/office/powerpoint/2010/main" val="22630194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94692-1312-4BB1-932D-E127ED3225D1}"/>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教学内容</a:t>
            </a:r>
          </a:p>
        </p:txBody>
      </p:sp>
      <p:sp>
        <p:nvSpPr>
          <p:cNvPr id="3" name="灯片编号占位符 2">
            <a:extLst>
              <a:ext uri="{FF2B5EF4-FFF2-40B4-BE49-F238E27FC236}">
                <a16:creationId xmlns:a16="http://schemas.microsoft.com/office/drawing/2014/main" id="{92AA2760-D283-45FD-8D00-1D13AB134AB0}"/>
              </a:ext>
            </a:extLst>
          </p:cNvPr>
          <p:cNvSpPr>
            <a:spLocks noGrp="1"/>
          </p:cNvSpPr>
          <p:nvPr>
            <p:ph type="sldNum" sz="quarter" idx="4"/>
          </p:nvPr>
        </p:nvSpPr>
        <p:spPr/>
        <p:txBody>
          <a:bodyPr/>
          <a:lstStyle/>
          <a:p>
            <a:pPr fontAlgn="base">
              <a:spcBef>
                <a:spcPct val="0"/>
              </a:spcBef>
              <a:spcAft>
                <a:spcPct val="0"/>
              </a:spcAft>
              <a:defRPr/>
            </a:pPr>
            <a:fld id="{03FC912D-3FE9-4018-B22A-84E35E38B07C}" type="slidenum">
              <a:rPr lang="zh-CN" altLang="en-US" smtClean="0">
                <a:solidFill>
                  <a:srgbClr val="000000"/>
                </a:solidFill>
                <a:latin typeface="Arial"/>
                <a:sym typeface="Arial"/>
              </a:rPr>
              <a:pPr fontAlgn="base">
                <a:spcBef>
                  <a:spcPct val="0"/>
                </a:spcBef>
                <a:spcAft>
                  <a:spcPct val="0"/>
                </a:spcAft>
                <a:defRPr/>
              </a:pPr>
              <a:t>3</a:t>
            </a:fld>
            <a:endParaRPr lang="en-US" altLang="zh-CN">
              <a:solidFill>
                <a:srgbClr val="000000"/>
              </a:solidFill>
              <a:latin typeface="Arial"/>
              <a:sym typeface="Arial"/>
            </a:endParaRPr>
          </a:p>
        </p:txBody>
      </p:sp>
      <p:sp>
        <p:nvSpPr>
          <p:cNvPr id="4" name="文本框 3">
            <a:extLst>
              <a:ext uri="{FF2B5EF4-FFF2-40B4-BE49-F238E27FC236}">
                <a16:creationId xmlns:a16="http://schemas.microsoft.com/office/drawing/2014/main" id="{D37FE140-EC3F-4482-80B4-F5546B6DC819}"/>
              </a:ext>
            </a:extLst>
          </p:cNvPr>
          <p:cNvSpPr txBox="1"/>
          <p:nvPr/>
        </p:nvSpPr>
        <p:spPr>
          <a:xfrm>
            <a:off x="1115616" y="1010400"/>
            <a:ext cx="6912768" cy="1569660"/>
          </a:xfrm>
          <a:prstGeom prst="rect">
            <a:avLst/>
          </a:prstGeom>
          <a:noFill/>
        </p:spPr>
        <p:txBody>
          <a:bodyPr wrap="square" rtlCol="0">
            <a:spAutoFit/>
          </a:bodyPr>
          <a:lstStyle/>
          <a:p>
            <a:r>
              <a:rPr lang="zh-CN" altLang="en-US" sz="2400" b="1" dirty="0">
                <a:solidFill>
                  <a:srgbClr val="C00000"/>
                </a:solidFill>
                <a:latin typeface="楷体" panose="02010609060101010101" pitchFamily="49" charset="-122"/>
                <a:ea typeface="楷体" panose="02010609060101010101" pitchFamily="49" charset="-122"/>
              </a:rPr>
              <a:t>本章教学目标</a:t>
            </a:r>
          </a:p>
          <a:p>
            <a:r>
              <a:rPr lang="zh-CN" altLang="en-US" dirty="0">
                <a:latin typeface="隶书" panose="02010509060101010101" pitchFamily="49" charset="-122"/>
                <a:ea typeface="隶书" panose="02010509060101010101" pitchFamily="49" charset="-122"/>
              </a:rPr>
              <a:t>    通过对本章的学习，学生应当了解</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语言及</a:t>
            </a:r>
            <a:r>
              <a:rPr lang="en-US" altLang="zh-CN" dirty="0">
                <a:latin typeface="隶书" panose="02010509060101010101" pitchFamily="49" charset="-122"/>
                <a:ea typeface="隶书" panose="02010509060101010101" pitchFamily="49" charset="-122"/>
              </a:rPr>
              <a:t>.NET</a:t>
            </a:r>
            <a:r>
              <a:rPr lang="zh-CN" altLang="en-US" dirty="0">
                <a:latin typeface="隶书" panose="02010509060101010101" pitchFamily="49" charset="-122"/>
                <a:ea typeface="隶书" panose="02010509060101010101" pitchFamily="49" charset="-122"/>
              </a:rPr>
              <a:t>平台，理解面向对象的基本概念及开发方法，着重掌握</a:t>
            </a:r>
            <a:r>
              <a:rPr lang="en-US" altLang="zh-CN" dirty="0">
                <a:latin typeface="隶书" panose="02010509060101010101" pitchFamily="49" charset="-122"/>
                <a:ea typeface="隶书" panose="02010509060101010101" pitchFamily="49" charset="-122"/>
              </a:rPr>
              <a:t>IDE</a:t>
            </a:r>
            <a:r>
              <a:rPr lang="zh-CN" altLang="en-US" dirty="0">
                <a:latin typeface="隶书" panose="02010509060101010101" pitchFamily="49" charset="-122"/>
                <a:ea typeface="隶书" panose="02010509060101010101" pitchFamily="49" charset="-122"/>
              </a:rPr>
              <a:t>工具</a:t>
            </a:r>
            <a:r>
              <a:rPr lang="en-US" altLang="zh-CN" dirty="0">
                <a:latin typeface="隶书" panose="02010509060101010101" pitchFamily="49" charset="-122"/>
                <a:ea typeface="隶书" panose="02010509060101010101" pitchFamily="49" charset="-122"/>
              </a:rPr>
              <a:t>Visual Studio</a:t>
            </a:r>
            <a:r>
              <a:rPr lang="zh-CN" altLang="en-US" dirty="0">
                <a:latin typeface="隶书" panose="02010509060101010101" pitchFamily="49" charset="-122"/>
                <a:ea typeface="隶书" panose="02010509060101010101" pitchFamily="49" charset="-122"/>
              </a:rPr>
              <a:t>的安装、配置及使用；</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程序的基本结构、</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程序的基本开发方式等内容，能够自己搭建</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的开发、运行环境，调试运行简单的</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程序。</a:t>
            </a:r>
          </a:p>
        </p:txBody>
      </p:sp>
      <p:sp>
        <p:nvSpPr>
          <p:cNvPr id="5" name="文本框 4">
            <a:extLst>
              <a:ext uri="{FF2B5EF4-FFF2-40B4-BE49-F238E27FC236}">
                <a16:creationId xmlns:a16="http://schemas.microsoft.com/office/drawing/2014/main" id="{8C664683-78FC-47AC-A943-C3284F439D48}"/>
              </a:ext>
            </a:extLst>
          </p:cNvPr>
          <p:cNvSpPr txBox="1"/>
          <p:nvPr/>
        </p:nvSpPr>
        <p:spPr>
          <a:xfrm>
            <a:off x="1043608" y="2931790"/>
            <a:ext cx="7056784" cy="1015663"/>
          </a:xfrm>
          <a:prstGeom prst="rect">
            <a:avLst/>
          </a:prstGeom>
          <a:noFill/>
        </p:spPr>
        <p:txBody>
          <a:bodyPr wrap="square" rtlCol="0">
            <a:spAutoFit/>
          </a:bodyPr>
          <a:lstStyle/>
          <a:p>
            <a:r>
              <a:rPr lang="zh-CN" altLang="en-US" sz="2400" b="1" dirty="0">
                <a:solidFill>
                  <a:srgbClr val="C00000"/>
                </a:solidFill>
                <a:latin typeface="楷体" panose="02010609060101010101" pitchFamily="49" charset="-122"/>
                <a:ea typeface="楷体" panose="02010609060101010101" pitchFamily="49" charset="-122"/>
              </a:rPr>
              <a:t>教学重点</a:t>
            </a:r>
          </a:p>
          <a:p>
            <a:r>
              <a:rPr lang="zh-CN" altLang="en-US"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1</a:t>
            </a:r>
            <a:r>
              <a:rPr lang="zh-CN" altLang="en-US" dirty="0">
                <a:latin typeface="隶书" panose="02010509060101010101" pitchFamily="49" charset="-122"/>
                <a:ea typeface="隶书" panose="02010509060101010101" pitchFamily="49" charset="-122"/>
              </a:rPr>
              <a:t>）面向对象的基本概念及开发方法；</a:t>
            </a:r>
          </a:p>
          <a:p>
            <a:r>
              <a:rPr lang="zh-CN" altLang="en-US"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2</a:t>
            </a:r>
            <a:r>
              <a:rPr lang="zh-CN" altLang="en-US"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C#</a:t>
            </a:r>
            <a:r>
              <a:rPr lang="zh-CN" altLang="en-US" dirty="0">
                <a:latin typeface="隶书" panose="02010509060101010101" pitchFamily="49" charset="-122"/>
                <a:ea typeface="隶书" panose="02010509060101010101" pitchFamily="49" charset="-122"/>
              </a:rPr>
              <a:t>程序的基本结构及开发方式。</a:t>
            </a:r>
          </a:p>
        </p:txBody>
      </p:sp>
    </p:spTree>
    <p:extLst>
      <p:ext uri="{BB962C8B-B14F-4D97-AF65-F5344CB8AC3E}">
        <p14:creationId xmlns:p14="http://schemas.microsoft.com/office/powerpoint/2010/main" val="3024526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VS2017</a:t>
            </a:r>
            <a:r>
              <a:rPr lang="zh-CN" altLang="en-US" kern="1200" dirty="0">
                <a:latin typeface="黑体" panose="02010609060101010101" pitchFamily="49" charset="-122"/>
                <a:ea typeface="黑体" panose="02010609060101010101" pitchFamily="49" charset="-122"/>
                <a:sym typeface="Arial"/>
              </a:rPr>
              <a:t>使用</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30</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21A89B42-84BF-4CD7-A3C7-01CE3D6F4F78}"/>
              </a:ext>
            </a:extLst>
          </p:cNvPr>
          <p:cNvPicPr>
            <a:picLocks noChangeAspect="1"/>
          </p:cNvPicPr>
          <p:nvPr/>
        </p:nvPicPr>
        <p:blipFill>
          <a:blip r:embed="rId3"/>
          <a:stretch>
            <a:fillRect/>
          </a:stretch>
        </p:blipFill>
        <p:spPr>
          <a:xfrm>
            <a:off x="1763688" y="1293886"/>
            <a:ext cx="2445197" cy="3003798"/>
          </a:xfrm>
          <a:prstGeom prst="rect">
            <a:avLst/>
          </a:prstGeom>
        </p:spPr>
      </p:pic>
      <p:pic>
        <p:nvPicPr>
          <p:cNvPr id="7" name="图片 6">
            <a:extLst>
              <a:ext uri="{FF2B5EF4-FFF2-40B4-BE49-F238E27FC236}">
                <a16:creationId xmlns:a16="http://schemas.microsoft.com/office/drawing/2014/main" id="{16AB693F-7512-4156-87DA-CA5577AE20CB}"/>
              </a:ext>
            </a:extLst>
          </p:cNvPr>
          <p:cNvPicPr>
            <a:picLocks noChangeAspect="1"/>
          </p:cNvPicPr>
          <p:nvPr/>
        </p:nvPicPr>
        <p:blipFill>
          <a:blip r:embed="rId4"/>
          <a:stretch>
            <a:fillRect/>
          </a:stretch>
        </p:blipFill>
        <p:spPr>
          <a:xfrm>
            <a:off x="5148064" y="1293886"/>
            <a:ext cx="2445197" cy="3003798"/>
          </a:xfrm>
          <a:prstGeom prst="rect">
            <a:avLst/>
          </a:prstGeom>
        </p:spPr>
      </p:pic>
    </p:spTree>
    <p:extLst>
      <p:ext uri="{BB962C8B-B14F-4D97-AF65-F5344CB8AC3E}">
        <p14:creationId xmlns:p14="http://schemas.microsoft.com/office/powerpoint/2010/main" val="320367373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en-US" altLang="zh-CN" kern="1200" dirty="0">
                <a:latin typeface="黑体" panose="02010609060101010101" pitchFamily="49" charset="-122"/>
                <a:ea typeface="黑体" panose="02010609060101010101" pitchFamily="49" charset="-122"/>
                <a:sym typeface="Arial"/>
              </a:rPr>
              <a:t>VS2017</a:t>
            </a:r>
            <a:r>
              <a:rPr lang="zh-CN" altLang="en-US" kern="1200" dirty="0">
                <a:latin typeface="黑体" panose="02010609060101010101" pitchFamily="49" charset="-122"/>
                <a:ea typeface="黑体" panose="02010609060101010101" pitchFamily="49" charset="-122"/>
                <a:sym typeface="Arial"/>
              </a:rPr>
              <a:t>使用</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31</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7BD934E4-FA18-427D-A843-C4E72AF8E5D8}"/>
              </a:ext>
            </a:extLst>
          </p:cNvPr>
          <p:cNvPicPr>
            <a:picLocks noChangeAspect="1"/>
          </p:cNvPicPr>
          <p:nvPr/>
        </p:nvPicPr>
        <p:blipFill>
          <a:blip r:embed="rId3"/>
          <a:stretch>
            <a:fillRect/>
          </a:stretch>
        </p:blipFill>
        <p:spPr>
          <a:xfrm>
            <a:off x="1529916" y="1347614"/>
            <a:ext cx="6084168" cy="3205364"/>
          </a:xfrm>
          <a:prstGeom prst="rect">
            <a:avLst/>
          </a:prstGeom>
        </p:spPr>
      </p:pic>
    </p:spTree>
    <p:extLst>
      <p:ext uri="{BB962C8B-B14F-4D97-AF65-F5344CB8AC3E}">
        <p14:creationId xmlns:p14="http://schemas.microsoft.com/office/powerpoint/2010/main" val="390605223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编写控制台应用程序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32</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E3195E5F-6FE0-430A-8241-D8FF521BA591}"/>
              </a:ext>
            </a:extLst>
          </p:cNvPr>
          <p:cNvPicPr>
            <a:picLocks noChangeAspect="1"/>
          </p:cNvPicPr>
          <p:nvPr/>
        </p:nvPicPr>
        <p:blipFill>
          <a:blip r:embed="rId3"/>
          <a:stretch>
            <a:fillRect/>
          </a:stretch>
        </p:blipFill>
        <p:spPr>
          <a:xfrm>
            <a:off x="1613929" y="987574"/>
            <a:ext cx="5916141" cy="3348224"/>
          </a:xfrm>
          <a:prstGeom prst="rect">
            <a:avLst/>
          </a:prstGeom>
        </p:spPr>
      </p:pic>
    </p:spTree>
    <p:extLst>
      <p:ext uri="{BB962C8B-B14F-4D97-AF65-F5344CB8AC3E}">
        <p14:creationId xmlns:p14="http://schemas.microsoft.com/office/powerpoint/2010/main" val="3886127848"/>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编写控制台应用程序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33</a:t>
            </a:fld>
            <a:endParaRPr lang="en-US" altLang="zh-CN">
              <a:solidFill>
                <a:srgbClr val="000000"/>
              </a:solidFill>
              <a:latin typeface="Arial"/>
              <a:sym typeface="Arial"/>
            </a:endParaRPr>
          </a:p>
        </p:txBody>
      </p:sp>
      <p:pic>
        <p:nvPicPr>
          <p:cNvPr id="6" name="图片 5">
            <a:extLst>
              <a:ext uri="{FF2B5EF4-FFF2-40B4-BE49-F238E27FC236}">
                <a16:creationId xmlns:a16="http://schemas.microsoft.com/office/drawing/2014/main" id="{054547B8-6B8D-44F8-8A94-1DABEED52484}"/>
              </a:ext>
            </a:extLst>
          </p:cNvPr>
          <p:cNvPicPr>
            <a:picLocks noChangeAspect="1"/>
          </p:cNvPicPr>
          <p:nvPr/>
        </p:nvPicPr>
        <p:blipFill>
          <a:blip r:embed="rId3"/>
          <a:stretch>
            <a:fillRect/>
          </a:stretch>
        </p:blipFill>
        <p:spPr>
          <a:xfrm>
            <a:off x="2028171" y="1059582"/>
            <a:ext cx="5087657" cy="3517721"/>
          </a:xfrm>
          <a:prstGeom prst="rect">
            <a:avLst/>
          </a:prstGeom>
        </p:spPr>
      </p:pic>
    </p:spTree>
    <p:extLst>
      <p:ext uri="{BB962C8B-B14F-4D97-AF65-F5344CB8AC3E}">
        <p14:creationId xmlns:p14="http://schemas.microsoft.com/office/powerpoint/2010/main" val="237634582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编写控制台应用程序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34</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4EF8D0C5-B286-4AE4-925A-5F0F21C1D6C3}"/>
              </a:ext>
            </a:extLst>
          </p:cNvPr>
          <p:cNvPicPr>
            <a:picLocks noChangeAspect="1"/>
          </p:cNvPicPr>
          <p:nvPr/>
        </p:nvPicPr>
        <p:blipFill>
          <a:blip r:embed="rId3"/>
          <a:stretch>
            <a:fillRect/>
          </a:stretch>
        </p:blipFill>
        <p:spPr>
          <a:xfrm>
            <a:off x="1320413" y="1059582"/>
            <a:ext cx="6503174" cy="3551186"/>
          </a:xfrm>
          <a:prstGeom prst="rect">
            <a:avLst/>
          </a:prstGeom>
        </p:spPr>
      </p:pic>
    </p:spTree>
    <p:extLst>
      <p:ext uri="{BB962C8B-B14F-4D97-AF65-F5344CB8AC3E}">
        <p14:creationId xmlns:p14="http://schemas.microsoft.com/office/powerpoint/2010/main" val="368954026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编写控制台应用程序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35</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6FFE8FB1-9E2E-4F76-B097-F8976C6F0130}"/>
              </a:ext>
            </a:extLst>
          </p:cNvPr>
          <p:cNvPicPr>
            <a:picLocks noChangeAspect="1"/>
          </p:cNvPicPr>
          <p:nvPr/>
        </p:nvPicPr>
        <p:blipFill>
          <a:blip r:embed="rId3"/>
          <a:stretch>
            <a:fillRect/>
          </a:stretch>
        </p:blipFill>
        <p:spPr>
          <a:xfrm>
            <a:off x="1259632" y="1491630"/>
            <a:ext cx="6079008" cy="3162441"/>
          </a:xfrm>
          <a:prstGeom prst="rect">
            <a:avLst/>
          </a:prstGeom>
        </p:spPr>
      </p:pic>
      <p:sp>
        <p:nvSpPr>
          <p:cNvPr id="6" name="文本框 5">
            <a:extLst>
              <a:ext uri="{FF2B5EF4-FFF2-40B4-BE49-F238E27FC236}">
                <a16:creationId xmlns:a16="http://schemas.microsoft.com/office/drawing/2014/main" id="{E2564C85-1123-4DB0-AA6A-CFD830CF15C0}"/>
              </a:ext>
            </a:extLst>
          </p:cNvPr>
          <p:cNvSpPr txBox="1"/>
          <p:nvPr/>
        </p:nvSpPr>
        <p:spPr>
          <a:xfrm>
            <a:off x="611560" y="987574"/>
            <a:ext cx="2520280" cy="369332"/>
          </a:xfrm>
          <a:prstGeom prst="rect">
            <a:avLst/>
          </a:prstGeom>
          <a:noFill/>
        </p:spPr>
        <p:txBody>
          <a:bodyPr wrap="square" rtlCol="0">
            <a:spAutoFit/>
          </a:bodyPr>
          <a:lstStyle/>
          <a:p>
            <a:r>
              <a:rPr lang="zh-CN" altLang="en-US" dirty="0"/>
              <a:t>编写代码</a:t>
            </a:r>
          </a:p>
        </p:txBody>
      </p:sp>
    </p:spTree>
    <p:extLst>
      <p:ext uri="{BB962C8B-B14F-4D97-AF65-F5344CB8AC3E}">
        <p14:creationId xmlns:p14="http://schemas.microsoft.com/office/powerpoint/2010/main" val="3777566591"/>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编写控制台应用程序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36</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8F561853-426E-4267-9650-1BD225F447BD}"/>
              </a:ext>
            </a:extLst>
          </p:cNvPr>
          <p:cNvSpPr txBox="1"/>
          <p:nvPr/>
        </p:nvSpPr>
        <p:spPr>
          <a:xfrm>
            <a:off x="323528" y="877223"/>
            <a:ext cx="3240360" cy="369332"/>
          </a:xfrm>
          <a:prstGeom prst="rect">
            <a:avLst/>
          </a:prstGeom>
          <a:noFill/>
        </p:spPr>
        <p:txBody>
          <a:bodyPr wrap="square" rtlCol="0">
            <a:spAutoFit/>
          </a:bodyPr>
          <a:lstStyle/>
          <a:p>
            <a:r>
              <a:rPr lang="zh-CN" altLang="en-US" dirty="0"/>
              <a:t>调试</a:t>
            </a:r>
          </a:p>
        </p:txBody>
      </p:sp>
      <p:pic>
        <p:nvPicPr>
          <p:cNvPr id="6" name="图片 5">
            <a:extLst>
              <a:ext uri="{FF2B5EF4-FFF2-40B4-BE49-F238E27FC236}">
                <a16:creationId xmlns:a16="http://schemas.microsoft.com/office/drawing/2014/main" id="{9EE1A9F8-EA63-452B-A790-B1C86782498B}"/>
              </a:ext>
            </a:extLst>
          </p:cNvPr>
          <p:cNvPicPr>
            <a:picLocks noChangeAspect="1"/>
          </p:cNvPicPr>
          <p:nvPr/>
        </p:nvPicPr>
        <p:blipFill>
          <a:blip r:embed="rId3"/>
          <a:stretch>
            <a:fillRect/>
          </a:stretch>
        </p:blipFill>
        <p:spPr>
          <a:xfrm>
            <a:off x="1421904" y="1230829"/>
            <a:ext cx="6300192" cy="3363162"/>
          </a:xfrm>
          <a:prstGeom prst="rect">
            <a:avLst/>
          </a:prstGeom>
        </p:spPr>
      </p:pic>
    </p:spTree>
    <p:extLst>
      <p:ext uri="{BB962C8B-B14F-4D97-AF65-F5344CB8AC3E}">
        <p14:creationId xmlns:p14="http://schemas.microsoft.com/office/powerpoint/2010/main" val="3610299561"/>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编写控制台应用程序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37</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017A5FAF-D633-4207-A692-D19F23441039}"/>
              </a:ext>
            </a:extLst>
          </p:cNvPr>
          <p:cNvPicPr>
            <a:picLocks noChangeAspect="1"/>
          </p:cNvPicPr>
          <p:nvPr/>
        </p:nvPicPr>
        <p:blipFill>
          <a:blip r:embed="rId3"/>
          <a:stretch>
            <a:fillRect/>
          </a:stretch>
        </p:blipFill>
        <p:spPr>
          <a:xfrm>
            <a:off x="1529916" y="1347614"/>
            <a:ext cx="6084168" cy="3182864"/>
          </a:xfrm>
          <a:prstGeom prst="rect">
            <a:avLst/>
          </a:prstGeom>
        </p:spPr>
      </p:pic>
    </p:spTree>
    <p:extLst>
      <p:ext uri="{BB962C8B-B14F-4D97-AF65-F5344CB8AC3E}">
        <p14:creationId xmlns:p14="http://schemas.microsoft.com/office/powerpoint/2010/main" val="163143164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编写控制台应用程序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38</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BD083CD5-47B0-47F3-9495-A987B983C692}"/>
              </a:ext>
            </a:extLst>
          </p:cNvPr>
          <p:cNvSpPr txBox="1"/>
          <p:nvPr/>
        </p:nvSpPr>
        <p:spPr>
          <a:xfrm>
            <a:off x="1331640" y="1366441"/>
            <a:ext cx="4320480" cy="1754326"/>
          </a:xfrm>
          <a:prstGeom prst="rect">
            <a:avLst/>
          </a:prstGeom>
          <a:noFill/>
        </p:spPr>
        <p:txBody>
          <a:bodyPr wrap="square" rtlCol="0">
            <a:spAutoFit/>
          </a:bodyPr>
          <a:lstStyle/>
          <a:p>
            <a:r>
              <a:rPr lang="zh-CN" altLang="en-US" dirty="0">
                <a:latin typeface="隶书" panose="02010509060101010101" pitchFamily="49" charset="-122"/>
                <a:ea typeface="隶书" panose="02010509060101010101" pitchFamily="49" charset="-122"/>
              </a:rPr>
              <a:t>按一下键盘，控制台消失。</a:t>
            </a:r>
            <a:endParaRPr lang="en-US" altLang="zh-CN" dirty="0">
              <a:latin typeface="隶书" panose="02010509060101010101" pitchFamily="49" charset="-122"/>
              <a:ea typeface="隶书" panose="02010509060101010101" pitchFamily="49" charset="-122"/>
            </a:endParaRPr>
          </a:p>
          <a:p>
            <a:endParaRPr lang="en-US" altLang="zh-CN" dirty="0"/>
          </a:p>
          <a:p>
            <a:r>
              <a:rPr lang="zh-CN" altLang="en-US" dirty="0">
                <a:solidFill>
                  <a:srgbClr val="FF0000"/>
                </a:solidFill>
                <a:latin typeface="隶书" panose="02010509060101010101" pitchFamily="49" charset="-122"/>
                <a:ea typeface="隶书" panose="02010509060101010101" pitchFamily="49" charset="-122"/>
              </a:rPr>
              <a:t>思考：</a:t>
            </a:r>
            <a:endParaRPr lang="en-US" altLang="zh-CN" dirty="0">
              <a:solidFill>
                <a:srgbClr val="FF0000"/>
              </a:solidFill>
              <a:latin typeface="隶书" panose="02010509060101010101" pitchFamily="49" charset="-122"/>
              <a:ea typeface="隶书" panose="02010509060101010101" pitchFamily="49" charset="-122"/>
            </a:endParaRPr>
          </a:p>
          <a:p>
            <a:r>
              <a:rPr lang="en-US" altLang="zh-CN" dirty="0">
                <a:solidFill>
                  <a:srgbClr val="FF0000"/>
                </a:solidFill>
                <a:latin typeface="隶书" panose="02010509060101010101" pitchFamily="49" charset="-122"/>
                <a:ea typeface="隶书" panose="02010509060101010101" pitchFamily="49" charset="-122"/>
              </a:rPr>
              <a:t>1</a:t>
            </a:r>
            <a:r>
              <a:rPr lang="zh-CN" altLang="en-US" dirty="0">
                <a:solidFill>
                  <a:srgbClr val="FF0000"/>
                </a:solidFill>
                <a:latin typeface="隶书" panose="02010509060101010101" pitchFamily="49" charset="-122"/>
                <a:ea typeface="隶书" panose="02010509060101010101" pitchFamily="49" charset="-122"/>
              </a:rPr>
              <a:t>、为什么按一下键盘后控制台会消失？</a:t>
            </a:r>
            <a:endParaRPr lang="en-US" altLang="zh-CN" dirty="0">
              <a:solidFill>
                <a:srgbClr val="FF0000"/>
              </a:solidFill>
              <a:latin typeface="隶书" panose="02010509060101010101" pitchFamily="49" charset="-122"/>
              <a:ea typeface="隶书" panose="02010509060101010101" pitchFamily="49" charset="-122"/>
            </a:endParaRPr>
          </a:p>
          <a:p>
            <a:r>
              <a:rPr lang="en-US" altLang="zh-CN" dirty="0">
                <a:solidFill>
                  <a:srgbClr val="FF0000"/>
                </a:solidFill>
                <a:latin typeface="隶书" panose="02010509060101010101" pitchFamily="49" charset="-122"/>
                <a:ea typeface="隶书" panose="02010509060101010101" pitchFamily="49" charset="-122"/>
              </a:rPr>
              <a:t>2</a:t>
            </a:r>
            <a:r>
              <a:rPr lang="zh-CN" altLang="en-US" dirty="0">
                <a:solidFill>
                  <a:srgbClr val="FF0000"/>
                </a:solidFill>
                <a:latin typeface="隶书" panose="02010509060101010101" pitchFamily="49" charset="-122"/>
                <a:ea typeface="隶书" panose="02010509060101010101" pitchFamily="49" charset="-122"/>
              </a:rPr>
              <a:t>、如果不写</a:t>
            </a:r>
            <a:r>
              <a:rPr lang="en-US" altLang="zh-CN" dirty="0" err="1">
                <a:solidFill>
                  <a:srgbClr val="FF0000"/>
                </a:solidFill>
                <a:latin typeface="隶书" panose="02010509060101010101" pitchFamily="49" charset="-122"/>
                <a:ea typeface="隶书" panose="02010509060101010101" pitchFamily="49" charset="-122"/>
              </a:rPr>
              <a:t>Console.ReadKey</a:t>
            </a:r>
            <a:r>
              <a:rPr lang="en-US" altLang="zh-CN" dirty="0">
                <a:solidFill>
                  <a:srgbClr val="FF0000"/>
                </a:solidFill>
                <a:latin typeface="隶书" panose="02010509060101010101" pitchFamily="49" charset="-122"/>
                <a:ea typeface="隶书" panose="02010509060101010101" pitchFamily="49" charset="-122"/>
              </a:rPr>
              <a:t>();</a:t>
            </a:r>
            <a:r>
              <a:rPr lang="zh-CN" altLang="en-US" dirty="0">
                <a:solidFill>
                  <a:srgbClr val="FF0000"/>
                </a:solidFill>
                <a:latin typeface="隶书" panose="02010509060101010101" pitchFamily="49" charset="-122"/>
                <a:ea typeface="隶书" panose="02010509060101010101" pitchFamily="49" charset="-122"/>
              </a:rPr>
              <a:t>会是什么效果？为什么？</a:t>
            </a:r>
          </a:p>
        </p:txBody>
      </p:sp>
      <p:pic>
        <p:nvPicPr>
          <p:cNvPr id="4" name="图片 3">
            <a:extLst>
              <a:ext uri="{FF2B5EF4-FFF2-40B4-BE49-F238E27FC236}">
                <a16:creationId xmlns:a16="http://schemas.microsoft.com/office/drawing/2014/main" id="{B4CFD20A-2482-44FA-B668-B68A86A99AAD}"/>
              </a:ext>
            </a:extLst>
          </p:cNvPr>
          <p:cNvPicPr>
            <a:picLocks noChangeAspect="1"/>
          </p:cNvPicPr>
          <p:nvPr/>
        </p:nvPicPr>
        <p:blipFill>
          <a:blip r:embed="rId3"/>
          <a:stretch>
            <a:fillRect/>
          </a:stretch>
        </p:blipFill>
        <p:spPr>
          <a:xfrm>
            <a:off x="5868144" y="2252459"/>
            <a:ext cx="1494881" cy="2283718"/>
          </a:xfrm>
          <a:prstGeom prst="rect">
            <a:avLst/>
          </a:prstGeom>
        </p:spPr>
      </p:pic>
    </p:spTree>
    <p:extLst>
      <p:ext uri="{BB962C8B-B14F-4D97-AF65-F5344CB8AC3E}">
        <p14:creationId xmlns:p14="http://schemas.microsoft.com/office/powerpoint/2010/main" val="320737660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39</a:t>
            </a:fld>
            <a:endParaRPr lang="en-US" altLang="zh-CN">
              <a:solidFill>
                <a:srgbClr val="000000"/>
              </a:solidFill>
              <a:latin typeface="Arial"/>
              <a:sym typeface="Arial"/>
            </a:endParaRPr>
          </a:p>
        </p:txBody>
      </p:sp>
      <p:pic>
        <p:nvPicPr>
          <p:cNvPr id="6" name="图片 5">
            <a:extLst>
              <a:ext uri="{FF2B5EF4-FFF2-40B4-BE49-F238E27FC236}">
                <a16:creationId xmlns:a16="http://schemas.microsoft.com/office/drawing/2014/main" id="{FD9A31CA-7072-45BC-A5BD-AD811D8BA8D7}"/>
              </a:ext>
            </a:extLst>
          </p:cNvPr>
          <p:cNvPicPr>
            <a:picLocks noChangeAspect="1"/>
          </p:cNvPicPr>
          <p:nvPr/>
        </p:nvPicPr>
        <p:blipFill>
          <a:blip r:embed="rId3"/>
          <a:stretch>
            <a:fillRect/>
          </a:stretch>
        </p:blipFill>
        <p:spPr>
          <a:xfrm>
            <a:off x="1548395" y="1275606"/>
            <a:ext cx="6047209" cy="3240045"/>
          </a:xfrm>
          <a:prstGeom prst="rect">
            <a:avLst/>
          </a:prstGeom>
        </p:spPr>
      </p:pic>
    </p:spTree>
    <p:extLst>
      <p:ext uri="{BB962C8B-B14F-4D97-AF65-F5344CB8AC3E}">
        <p14:creationId xmlns:p14="http://schemas.microsoft.com/office/powerpoint/2010/main" val="3545402338"/>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51520" y="123478"/>
            <a:ext cx="954107" cy="461665"/>
          </a:xfrm>
          <a:prstGeom prst="rect">
            <a:avLst/>
          </a:prstGeom>
          <a:noFill/>
        </p:spPr>
        <p:txBody>
          <a:bodyPr wrap="none">
            <a:spAutoFit/>
          </a:bodyPr>
          <a:lstStyle/>
          <a:p>
            <a:pPr algn="l">
              <a:defRPr/>
            </a:pPr>
            <a:r>
              <a:rPr lang="zh-CN" altLang="en-US" sz="2400" b="1" dirty="0">
                <a:latin typeface="黑体" panose="02010609060101010101" pitchFamily="49" charset="-122"/>
                <a:ea typeface="黑体" panose="02010609060101010101" pitchFamily="49" charset="-122"/>
                <a:cs typeface="+mj-cs"/>
              </a:rPr>
              <a:t>目 录</a:t>
            </a:r>
          </a:p>
        </p:txBody>
      </p:sp>
      <p:grpSp>
        <p:nvGrpSpPr>
          <p:cNvPr id="21" name="组合 20">
            <a:extLst>
              <a:ext uri="{FF2B5EF4-FFF2-40B4-BE49-F238E27FC236}">
                <a16:creationId xmlns:a16="http://schemas.microsoft.com/office/drawing/2014/main" id="{5A4AAEFF-DF7E-49CD-AF28-9AA460CCB131}"/>
              </a:ext>
            </a:extLst>
          </p:cNvPr>
          <p:cNvGrpSpPr/>
          <p:nvPr/>
        </p:nvGrpSpPr>
        <p:grpSpPr>
          <a:xfrm>
            <a:off x="1835696" y="1419622"/>
            <a:ext cx="5084974" cy="630005"/>
            <a:chOff x="2123796" y="1504950"/>
            <a:chExt cx="5084974" cy="630005"/>
          </a:xfrm>
        </p:grpSpPr>
        <p:sp>
          <p:nvSpPr>
            <p:cNvPr id="28" name="Rectangle 6">
              <a:extLst>
                <a:ext uri="{FF2B5EF4-FFF2-40B4-BE49-F238E27FC236}">
                  <a16:creationId xmlns:a16="http://schemas.microsoft.com/office/drawing/2014/main" id="{05438079-899A-4AD3-BA47-1926D1C43167}"/>
                </a:ext>
              </a:extLst>
            </p:cNvPr>
            <p:cNvSpPr>
              <a:spLocks noChangeArrowheads="1"/>
            </p:cNvSpPr>
            <p:nvPr/>
          </p:nvSpPr>
          <p:spPr bwMode="auto">
            <a:xfrm>
              <a:off x="2123796" y="1513950"/>
              <a:ext cx="1332010" cy="612005"/>
            </a:xfrm>
            <a:prstGeom prst="rect">
              <a:avLst/>
            </a:prstGeom>
            <a:solidFill>
              <a:srgbClr val="C00000"/>
            </a:solidFill>
            <a:ln w="28575" algn="ctr">
              <a:solidFill>
                <a:srgbClr val="C00000"/>
              </a:solidFill>
              <a:miter lim="800000"/>
            </a:ln>
            <a:effectLst>
              <a:outerShdw blurRad="50800" dist="38100" dir="2700000" algn="tl" rotWithShape="0">
                <a:prstClr val="black">
                  <a:alpha val="40000"/>
                </a:prstClr>
              </a:outerShdw>
            </a:effectLst>
          </p:spPr>
          <p:txBody>
            <a:bodyPr wrap="none" lIns="91424" tIns="45712" rIns="91424" bIns="45712"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defTabSz="913765" fontAlgn="auto">
                <a:lnSpc>
                  <a:spcPct val="80000"/>
                </a:lnSpc>
                <a:spcBef>
                  <a:spcPct val="20000"/>
                </a:spcBef>
                <a:spcAft>
                  <a:spcPts val="0"/>
                </a:spcAft>
                <a:defRPr/>
              </a:pPr>
              <a:r>
                <a:rPr lang="zh-CN" altLang="en-US" sz="2000" b="1" dirty="0">
                  <a:solidFill>
                    <a:srgbClr val="FFFFFF"/>
                  </a:solidFill>
                  <a:latin typeface="Arial" panose="020B0604020202020204"/>
                  <a:ea typeface="微软雅黑" panose="020B0503020204020204" pitchFamily="34" charset="-122"/>
                  <a:sym typeface="Arial" panose="020B0604020202020204"/>
                </a:rPr>
                <a:t>一</a:t>
              </a:r>
            </a:p>
          </p:txBody>
        </p:sp>
        <p:sp>
          <p:nvSpPr>
            <p:cNvPr id="29" name="Rectangle 8">
              <a:extLst>
                <a:ext uri="{FF2B5EF4-FFF2-40B4-BE49-F238E27FC236}">
                  <a16:creationId xmlns:a16="http://schemas.microsoft.com/office/drawing/2014/main" id="{BDC66CBA-2D43-48A3-A6FD-E4A78BD57C25}"/>
                </a:ext>
              </a:extLst>
            </p:cNvPr>
            <p:cNvSpPr>
              <a:spLocks noChangeArrowheads="1"/>
            </p:cNvSpPr>
            <p:nvPr/>
          </p:nvSpPr>
          <p:spPr bwMode="auto">
            <a:xfrm>
              <a:off x="3608744" y="1504950"/>
              <a:ext cx="3600026" cy="630005"/>
            </a:xfrm>
            <a:prstGeom prst="rect">
              <a:avLst/>
            </a:prstGeom>
            <a:solidFill>
              <a:schemeClr val="bg1"/>
            </a:solidFill>
            <a:ln w="19050" algn="ctr">
              <a:solidFill>
                <a:srgbClr val="C00000"/>
              </a:solidFill>
              <a:miter lim="800000"/>
            </a:ln>
            <a:effectLst>
              <a:outerShdw blurRad="50800" dist="38100" dir="2700000" algn="tl" rotWithShape="0">
                <a:prstClr val="black">
                  <a:alpha val="40000"/>
                </a:prstClr>
              </a:outerShdw>
            </a:effectLst>
          </p:spPr>
          <p:txBody>
            <a:bodyPr wrap="none" lIns="720090" tIns="45712" rIns="377927" bIns="4571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auto">
                <a:spcBef>
                  <a:spcPts val="0"/>
                </a:spcBef>
                <a:spcAft>
                  <a:spcPts val="0"/>
                </a:spcAft>
                <a:defRPr/>
              </a:pPr>
              <a:endParaRPr lang="zh-CN" altLang="en-US" b="1" dirty="0">
                <a:latin typeface="Arial" panose="020B0604020202020204"/>
                <a:ea typeface="微软雅黑" panose="020B0503020204020204" pitchFamily="34" charset="-122"/>
                <a:sym typeface="Arial" panose="020B0604020202020204"/>
              </a:endParaRPr>
            </a:p>
          </p:txBody>
        </p:sp>
        <p:sp>
          <p:nvSpPr>
            <p:cNvPr id="30" name="文本框 2">
              <a:extLst>
                <a:ext uri="{FF2B5EF4-FFF2-40B4-BE49-F238E27FC236}">
                  <a16:creationId xmlns:a16="http://schemas.microsoft.com/office/drawing/2014/main" id="{050C22D8-A47A-4529-9328-422981891604}"/>
                </a:ext>
              </a:extLst>
            </p:cNvPr>
            <p:cNvSpPr txBox="1"/>
            <p:nvPr/>
          </p:nvSpPr>
          <p:spPr>
            <a:xfrm>
              <a:off x="3810000" y="1619897"/>
              <a:ext cx="32102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Microsoft YaHei"/>
                </a:rPr>
                <a:t>面向对象概述</a:t>
              </a:r>
              <a:endParaRPr lang="zh-CN" altLang="en-US" sz="2000" b="1" dirty="0"/>
            </a:p>
          </p:txBody>
        </p:sp>
      </p:grpSp>
      <p:grpSp>
        <p:nvGrpSpPr>
          <p:cNvPr id="33" name="组合 32">
            <a:extLst>
              <a:ext uri="{FF2B5EF4-FFF2-40B4-BE49-F238E27FC236}">
                <a16:creationId xmlns:a16="http://schemas.microsoft.com/office/drawing/2014/main" id="{59A1DCD6-7000-459C-8686-D9DD334AC502}"/>
              </a:ext>
            </a:extLst>
          </p:cNvPr>
          <p:cNvGrpSpPr/>
          <p:nvPr/>
        </p:nvGrpSpPr>
        <p:grpSpPr>
          <a:xfrm>
            <a:off x="1835630" y="2448730"/>
            <a:ext cx="5085040" cy="629920"/>
            <a:chOff x="2123796" y="3770630"/>
            <a:chExt cx="5085040" cy="629920"/>
          </a:xfrm>
        </p:grpSpPr>
        <p:sp>
          <p:nvSpPr>
            <p:cNvPr id="34" name="Rectangle 6">
              <a:extLst>
                <a:ext uri="{FF2B5EF4-FFF2-40B4-BE49-F238E27FC236}">
                  <a16:creationId xmlns:a16="http://schemas.microsoft.com/office/drawing/2014/main" id="{31BEEF2C-D8E6-4905-8CD3-17743A1691D4}"/>
                </a:ext>
              </a:extLst>
            </p:cNvPr>
            <p:cNvSpPr>
              <a:spLocks noChangeArrowheads="1"/>
            </p:cNvSpPr>
            <p:nvPr/>
          </p:nvSpPr>
          <p:spPr bwMode="auto">
            <a:xfrm>
              <a:off x="2123796" y="3779949"/>
              <a:ext cx="1332010" cy="611505"/>
            </a:xfrm>
            <a:prstGeom prst="rect">
              <a:avLst/>
            </a:prstGeom>
            <a:solidFill>
              <a:srgbClr val="A0A0A0"/>
            </a:solidFill>
            <a:ln w="28575" algn="ctr">
              <a:noFill/>
              <a:miter lim="800000"/>
            </a:ln>
            <a:effectLst>
              <a:outerShdw blurRad="50800" dist="38100" dir="2700000" algn="tl" rotWithShape="0">
                <a:prstClr val="black">
                  <a:alpha val="40000"/>
                </a:prstClr>
              </a:outerShdw>
            </a:effectLst>
          </p:spPr>
          <p:txBody>
            <a:bodyPr wrap="none" lIns="91422" tIns="45711" rIns="91422" bIns="45711"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defTabSz="913765" fontAlgn="auto">
                <a:lnSpc>
                  <a:spcPct val="80000"/>
                </a:lnSpc>
                <a:spcBef>
                  <a:spcPct val="20000"/>
                </a:spcBef>
                <a:spcAft>
                  <a:spcPts val="0"/>
                </a:spcAft>
                <a:defRPr/>
              </a:pPr>
              <a:r>
                <a:rPr lang="zh-CN" altLang="en-US" sz="2000" b="1" dirty="0">
                  <a:solidFill>
                    <a:srgbClr val="FFFFFF"/>
                  </a:solidFill>
                  <a:latin typeface="Arial" panose="020B0604020202020204"/>
                  <a:ea typeface="微软雅黑" panose="020B0503020204020204" pitchFamily="34" charset="-122"/>
                  <a:sym typeface="Arial" panose="020B0604020202020204"/>
                </a:rPr>
                <a:t>二</a:t>
              </a:r>
            </a:p>
          </p:txBody>
        </p:sp>
        <p:sp>
          <p:nvSpPr>
            <p:cNvPr id="35" name="Rectangle 8">
              <a:extLst>
                <a:ext uri="{FF2B5EF4-FFF2-40B4-BE49-F238E27FC236}">
                  <a16:creationId xmlns:a16="http://schemas.microsoft.com/office/drawing/2014/main" id="{BF7F6030-8E6F-47DB-A74C-6B690A0BF736}"/>
                </a:ext>
              </a:extLst>
            </p:cNvPr>
            <p:cNvSpPr>
              <a:spLocks noChangeArrowheads="1"/>
            </p:cNvSpPr>
            <p:nvPr/>
          </p:nvSpPr>
          <p:spPr bwMode="auto">
            <a:xfrm>
              <a:off x="3609021" y="3770630"/>
              <a:ext cx="3599815" cy="629920"/>
            </a:xfrm>
            <a:prstGeom prst="rect">
              <a:avLst/>
            </a:prstGeom>
            <a:solidFill>
              <a:schemeClr val="bg1"/>
            </a:solidFill>
            <a:ln w="19050" algn="ctr">
              <a:solidFill>
                <a:srgbClr val="A0A0A0"/>
              </a:solidFill>
              <a:miter lim="800000"/>
            </a:ln>
            <a:effectLst>
              <a:outerShdw blurRad="50800" dist="38100" dir="2700000" algn="tl" rotWithShape="0">
                <a:prstClr val="black">
                  <a:alpha val="40000"/>
                </a:prstClr>
              </a:outerShdw>
            </a:effectLst>
          </p:spPr>
          <p:txBody>
            <a:bodyPr wrap="none" lIns="720090" tIns="45711" rIns="377918" bIns="457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fontAlgn="auto">
                <a:spcBef>
                  <a:spcPts val="0"/>
                </a:spcBef>
                <a:spcAft>
                  <a:spcPts val="0"/>
                </a:spcAft>
                <a:defRPr/>
              </a:pPr>
              <a:endParaRPr lang="zh-CN" altLang="en-US" b="1" dirty="0">
                <a:solidFill>
                  <a:schemeClr val="bg1">
                    <a:lumMod val="50000"/>
                  </a:schemeClr>
                </a:solidFill>
                <a:latin typeface="Arial" panose="020B0604020202020204"/>
                <a:ea typeface="微软雅黑" panose="020B0503020204020204" pitchFamily="34" charset="-122"/>
                <a:sym typeface="Arial" panose="020B0604020202020204"/>
              </a:endParaRPr>
            </a:p>
          </p:txBody>
        </p:sp>
        <p:sp>
          <p:nvSpPr>
            <p:cNvPr id="36" name="文本框 14">
              <a:extLst>
                <a:ext uri="{FF2B5EF4-FFF2-40B4-BE49-F238E27FC236}">
                  <a16:creationId xmlns:a16="http://schemas.microsoft.com/office/drawing/2014/main" id="{1CF26EA3-0589-42A3-8DC1-3E0C926AD888}"/>
                </a:ext>
              </a:extLst>
            </p:cNvPr>
            <p:cNvSpPr txBox="1"/>
            <p:nvPr/>
          </p:nvSpPr>
          <p:spPr>
            <a:xfrm>
              <a:off x="3810000" y="3885535"/>
              <a:ext cx="32102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A0A0A0"/>
                  </a:solidFill>
                  <a:latin typeface="Microsoft YaHei"/>
                </a:rPr>
                <a:t>C#</a:t>
              </a:r>
              <a:r>
                <a:rPr lang="zh-CN" altLang="en-US" sz="2000" b="1" dirty="0">
                  <a:solidFill>
                    <a:srgbClr val="A0A0A0"/>
                  </a:solidFill>
                  <a:latin typeface="Microsoft YaHei"/>
                </a:rPr>
                <a:t>程序和开发环境</a:t>
              </a:r>
              <a:endParaRPr lang="zh-CN" altLang="en-US" sz="2000" b="1" dirty="0">
                <a:solidFill>
                  <a:srgbClr val="A0A0A0"/>
                </a:solidFill>
              </a:endParaRPr>
            </a:p>
          </p:txBody>
        </p:sp>
      </p:grpSp>
      <p:grpSp>
        <p:nvGrpSpPr>
          <p:cNvPr id="11" name="组合 10">
            <a:extLst>
              <a:ext uri="{FF2B5EF4-FFF2-40B4-BE49-F238E27FC236}">
                <a16:creationId xmlns:a16="http://schemas.microsoft.com/office/drawing/2014/main" id="{8EB792FB-D314-418A-A642-60BFFA92EDF3}"/>
              </a:ext>
            </a:extLst>
          </p:cNvPr>
          <p:cNvGrpSpPr/>
          <p:nvPr/>
        </p:nvGrpSpPr>
        <p:grpSpPr>
          <a:xfrm>
            <a:off x="1835630" y="3477753"/>
            <a:ext cx="5085040" cy="629920"/>
            <a:chOff x="2123796" y="3770630"/>
            <a:chExt cx="5085040" cy="629920"/>
          </a:xfrm>
        </p:grpSpPr>
        <p:sp>
          <p:nvSpPr>
            <p:cNvPr id="12" name="Rectangle 6">
              <a:extLst>
                <a:ext uri="{FF2B5EF4-FFF2-40B4-BE49-F238E27FC236}">
                  <a16:creationId xmlns:a16="http://schemas.microsoft.com/office/drawing/2014/main" id="{31E4BE78-266B-43EB-91A9-3E8DC294072F}"/>
                </a:ext>
              </a:extLst>
            </p:cNvPr>
            <p:cNvSpPr>
              <a:spLocks noChangeArrowheads="1"/>
            </p:cNvSpPr>
            <p:nvPr/>
          </p:nvSpPr>
          <p:spPr bwMode="auto">
            <a:xfrm>
              <a:off x="2123796" y="3779949"/>
              <a:ext cx="1332010" cy="611505"/>
            </a:xfrm>
            <a:prstGeom prst="rect">
              <a:avLst/>
            </a:prstGeom>
            <a:solidFill>
              <a:srgbClr val="A0A0A0"/>
            </a:solidFill>
            <a:ln w="28575" algn="ctr">
              <a:noFill/>
              <a:miter lim="800000"/>
            </a:ln>
            <a:effectLst>
              <a:outerShdw blurRad="50800" dist="38100" dir="2700000" algn="tl" rotWithShape="0">
                <a:prstClr val="black">
                  <a:alpha val="40000"/>
                </a:prstClr>
              </a:outerShdw>
            </a:effectLst>
          </p:spPr>
          <p:txBody>
            <a:bodyPr wrap="none" lIns="91422" tIns="45711" rIns="91422" bIns="45711"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defTabSz="913765" fontAlgn="auto">
                <a:lnSpc>
                  <a:spcPct val="80000"/>
                </a:lnSpc>
                <a:spcBef>
                  <a:spcPct val="20000"/>
                </a:spcBef>
                <a:spcAft>
                  <a:spcPts val="0"/>
                </a:spcAft>
                <a:defRPr/>
              </a:pPr>
              <a:r>
                <a:rPr lang="zh-CN" altLang="en-US" sz="2000" b="1" dirty="0">
                  <a:solidFill>
                    <a:srgbClr val="FFFFFF"/>
                  </a:solidFill>
                  <a:latin typeface="Arial" panose="020B0604020202020204"/>
                  <a:ea typeface="微软雅黑" panose="020B0503020204020204" pitchFamily="34" charset="-122"/>
                  <a:sym typeface="Arial" panose="020B0604020202020204"/>
                </a:rPr>
                <a:t>三</a:t>
              </a:r>
            </a:p>
          </p:txBody>
        </p:sp>
        <p:sp>
          <p:nvSpPr>
            <p:cNvPr id="13" name="Rectangle 8">
              <a:extLst>
                <a:ext uri="{FF2B5EF4-FFF2-40B4-BE49-F238E27FC236}">
                  <a16:creationId xmlns:a16="http://schemas.microsoft.com/office/drawing/2014/main" id="{A0AAADD5-BBC7-400A-8A55-E96076936748}"/>
                </a:ext>
              </a:extLst>
            </p:cNvPr>
            <p:cNvSpPr>
              <a:spLocks noChangeArrowheads="1"/>
            </p:cNvSpPr>
            <p:nvPr/>
          </p:nvSpPr>
          <p:spPr bwMode="auto">
            <a:xfrm>
              <a:off x="3609021" y="3770630"/>
              <a:ext cx="3599815" cy="629920"/>
            </a:xfrm>
            <a:prstGeom prst="rect">
              <a:avLst/>
            </a:prstGeom>
            <a:solidFill>
              <a:schemeClr val="bg1"/>
            </a:solidFill>
            <a:ln w="19050" algn="ctr">
              <a:solidFill>
                <a:srgbClr val="A0A0A0"/>
              </a:solidFill>
              <a:miter lim="800000"/>
            </a:ln>
            <a:effectLst>
              <a:outerShdw blurRad="50800" dist="38100" dir="2700000" algn="tl" rotWithShape="0">
                <a:prstClr val="black">
                  <a:alpha val="40000"/>
                </a:prstClr>
              </a:outerShdw>
            </a:effectLst>
          </p:spPr>
          <p:txBody>
            <a:bodyPr wrap="none" lIns="720090" tIns="45711" rIns="377918" bIns="457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fontAlgn="auto">
                <a:spcBef>
                  <a:spcPts val="0"/>
                </a:spcBef>
                <a:spcAft>
                  <a:spcPts val="0"/>
                </a:spcAft>
                <a:defRPr/>
              </a:pPr>
              <a:endParaRPr lang="zh-CN" altLang="en-US" b="1" dirty="0">
                <a:solidFill>
                  <a:schemeClr val="bg1">
                    <a:lumMod val="50000"/>
                  </a:schemeClr>
                </a:solidFill>
                <a:latin typeface="Arial" panose="020B0604020202020204"/>
                <a:ea typeface="微软雅黑" panose="020B0503020204020204" pitchFamily="34" charset="-122"/>
                <a:sym typeface="Arial" panose="020B0604020202020204"/>
              </a:endParaRPr>
            </a:p>
          </p:txBody>
        </p:sp>
        <p:sp>
          <p:nvSpPr>
            <p:cNvPr id="14" name="文本框 14">
              <a:extLst>
                <a:ext uri="{FF2B5EF4-FFF2-40B4-BE49-F238E27FC236}">
                  <a16:creationId xmlns:a16="http://schemas.microsoft.com/office/drawing/2014/main" id="{69542476-803E-452C-B6BB-9230770CE747}"/>
                </a:ext>
              </a:extLst>
            </p:cNvPr>
            <p:cNvSpPr txBox="1"/>
            <p:nvPr/>
          </p:nvSpPr>
          <p:spPr>
            <a:xfrm>
              <a:off x="3810000" y="3885535"/>
              <a:ext cx="32102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A0A0A0"/>
                  </a:solidFill>
                  <a:latin typeface="Microsoft YaHei"/>
                </a:rPr>
                <a:t>协同开发配置</a:t>
              </a:r>
              <a:endParaRPr lang="zh-CN" altLang="en-US" sz="2000" b="1" dirty="0">
                <a:solidFill>
                  <a:srgbClr val="A0A0A0"/>
                </a:solidFill>
              </a:endParaRPr>
            </a:p>
          </p:txBody>
        </p:sp>
      </p:grpSp>
    </p:spTree>
    <p:extLst>
      <p:ext uri="{BB962C8B-B14F-4D97-AF65-F5344CB8AC3E}">
        <p14:creationId xmlns:p14="http://schemas.microsoft.com/office/powerpoint/2010/main" val="1334855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40</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C24ED110-5413-4AA9-A406-86496E7DB9BE}"/>
              </a:ext>
            </a:extLst>
          </p:cNvPr>
          <p:cNvPicPr>
            <a:picLocks noChangeAspect="1"/>
          </p:cNvPicPr>
          <p:nvPr/>
        </p:nvPicPr>
        <p:blipFill>
          <a:blip r:embed="rId3"/>
          <a:stretch>
            <a:fillRect/>
          </a:stretch>
        </p:blipFill>
        <p:spPr>
          <a:xfrm>
            <a:off x="2159986" y="1131590"/>
            <a:ext cx="4824028" cy="3335441"/>
          </a:xfrm>
          <a:prstGeom prst="rect">
            <a:avLst/>
          </a:prstGeom>
        </p:spPr>
      </p:pic>
    </p:spTree>
    <p:extLst>
      <p:ext uri="{BB962C8B-B14F-4D97-AF65-F5344CB8AC3E}">
        <p14:creationId xmlns:p14="http://schemas.microsoft.com/office/powerpoint/2010/main" val="40966631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41</a:t>
            </a:fld>
            <a:endParaRPr lang="en-US" altLang="zh-CN">
              <a:solidFill>
                <a:srgbClr val="000000"/>
              </a:solidFill>
              <a:latin typeface="Arial"/>
              <a:sym typeface="Arial"/>
            </a:endParaRPr>
          </a:p>
        </p:txBody>
      </p:sp>
      <p:pic>
        <p:nvPicPr>
          <p:cNvPr id="7" name="图片 6">
            <a:extLst>
              <a:ext uri="{FF2B5EF4-FFF2-40B4-BE49-F238E27FC236}">
                <a16:creationId xmlns:a16="http://schemas.microsoft.com/office/drawing/2014/main" id="{C8D2F038-AEB5-4DD2-B6D7-E9305D3B2712}"/>
              </a:ext>
            </a:extLst>
          </p:cNvPr>
          <p:cNvPicPr>
            <a:picLocks noChangeAspect="1"/>
          </p:cNvPicPr>
          <p:nvPr/>
        </p:nvPicPr>
        <p:blipFill>
          <a:blip r:embed="rId3"/>
          <a:stretch>
            <a:fillRect/>
          </a:stretch>
        </p:blipFill>
        <p:spPr>
          <a:xfrm>
            <a:off x="1277888" y="1131590"/>
            <a:ext cx="6588224" cy="3471034"/>
          </a:xfrm>
          <a:prstGeom prst="rect">
            <a:avLst/>
          </a:prstGeom>
        </p:spPr>
      </p:pic>
      <p:sp>
        <p:nvSpPr>
          <p:cNvPr id="8" name="文本框 7">
            <a:extLst>
              <a:ext uri="{FF2B5EF4-FFF2-40B4-BE49-F238E27FC236}">
                <a16:creationId xmlns:a16="http://schemas.microsoft.com/office/drawing/2014/main" id="{A71F2C74-9503-4747-AEED-F4F2C49A957D}"/>
              </a:ext>
            </a:extLst>
          </p:cNvPr>
          <p:cNvSpPr txBox="1"/>
          <p:nvPr/>
        </p:nvSpPr>
        <p:spPr>
          <a:xfrm>
            <a:off x="179512" y="762258"/>
            <a:ext cx="4392488" cy="369332"/>
          </a:xfrm>
          <a:prstGeom prst="rect">
            <a:avLst/>
          </a:prstGeom>
          <a:noFill/>
        </p:spPr>
        <p:txBody>
          <a:bodyPr wrap="square" rtlCol="0">
            <a:spAutoFit/>
          </a:bodyPr>
          <a:lstStyle/>
          <a:p>
            <a:r>
              <a:rPr lang="zh-CN" altLang="en-US" dirty="0"/>
              <a:t>双击</a:t>
            </a:r>
            <a:r>
              <a:rPr lang="en-US" altLang="zh-CN" dirty="0"/>
              <a:t>Button</a:t>
            </a:r>
            <a:r>
              <a:rPr lang="zh-CN" altLang="en-US" dirty="0"/>
              <a:t>将会在窗口添加一个按钮</a:t>
            </a:r>
          </a:p>
        </p:txBody>
      </p:sp>
    </p:spTree>
    <p:extLst>
      <p:ext uri="{BB962C8B-B14F-4D97-AF65-F5344CB8AC3E}">
        <p14:creationId xmlns:p14="http://schemas.microsoft.com/office/powerpoint/2010/main" val="292540535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42</a:t>
            </a:fld>
            <a:endParaRPr lang="en-US" altLang="zh-CN">
              <a:solidFill>
                <a:srgbClr val="000000"/>
              </a:solidFill>
              <a:latin typeface="Arial"/>
              <a:sym typeface="Arial"/>
            </a:endParaRPr>
          </a:p>
        </p:txBody>
      </p:sp>
      <p:pic>
        <p:nvPicPr>
          <p:cNvPr id="7" name="图片 6">
            <a:extLst>
              <a:ext uri="{FF2B5EF4-FFF2-40B4-BE49-F238E27FC236}">
                <a16:creationId xmlns:a16="http://schemas.microsoft.com/office/drawing/2014/main" id="{EE1B4A06-6F9C-42D3-9CA6-3765AAA04F63}"/>
              </a:ext>
            </a:extLst>
          </p:cNvPr>
          <p:cNvPicPr>
            <a:picLocks noChangeAspect="1"/>
          </p:cNvPicPr>
          <p:nvPr/>
        </p:nvPicPr>
        <p:blipFill>
          <a:blip r:embed="rId3"/>
          <a:stretch>
            <a:fillRect/>
          </a:stretch>
        </p:blipFill>
        <p:spPr>
          <a:xfrm>
            <a:off x="1319036" y="915566"/>
            <a:ext cx="6505927" cy="3787409"/>
          </a:xfrm>
          <a:prstGeom prst="rect">
            <a:avLst/>
          </a:prstGeom>
        </p:spPr>
      </p:pic>
    </p:spTree>
    <p:extLst>
      <p:ext uri="{BB962C8B-B14F-4D97-AF65-F5344CB8AC3E}">
        <p14:creationId xmlns:p14="http://schemas.microsoft.com/office/powerpoint/2010/main" val="254992562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43</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22595FCD-6D36-422E-84E2-374D208074E1}"/>
              </a:ext>
            </a:extLst>
          </p:cNvPr>
          <p:cNvPicPr>
            <a:picLocks noChangeAspect="1"/>
          </p:cNvPicPr>
          <p:nvPr/>
        </p:nvPicPr>
        <p:blipFill>
          <a:blip r:embed="rId3"/>
          <a:stretch>
            <a:fillRect/>
          </a:stretch>
        </p:blipFill>
        <p:spPr>
          <a:xfrm>
            <a:off x="1169876" y="1851670"/>
            <a:ext cx="6804248" cy="2380379"/>
          </a:xfrm>
          <a:prstGeom prst="rect">
            <a:avLst/>
          </a:prstGeom>
        </p:spPr>
      </p:pic>
      <p:sp>
        <p:nvSpPr>
          <p:cNvPr id="6" name="文本框 5">
            <a:extLst>
              <a:ext uri="{FF2B5EF4-FFF2-40B4-BE49-F238E27FC236}">
                <a16:creationId xmlns:a16="http://schemas.microsoft.com/office/drawing/2014/main" id="{E693C844-BF48-4A48-8BBC-BD8BAD07F9F3}"/>
              </a:ext>
            </a:extLst>
          </p:cNvPr>
          <p:cNvSpPr txBox="1"/>
          <p:nvPr/>
        </p:nvSpPr>
        <p:spPr>
          <a:xfrm>
            <a:off x="755576" y="1131590"/>
            <a:ext cx="2448272" cy="369332"/>
          </a:xfrm>
          <a:prstGeom prst="rect">
            <a:avLst/>
          </a:prstGeom>
          <a:noFill/>
        </p:spPr>
        <p:txBody>
          <a:bodyPr wrap="square" rtlCol="0">
            <a:spAutoFit/>
          </a:bodyPr>
          <a:lstStyle/>
          <a:p>
            <a:r>
              <a:rPr lang="zh-CN" altLang="en-US" dirty="0"/>
              <a:t>双击该按钮</a:t>
            </a:r>
          </a:p>
        </p:txBody>
      </p:sp>
    </p:spTree>
    <p:extLst>
      <p:ext uri="{BB962C8B-B14F-4D97-AF65-F5344CB8AC3E}">
        <p14:creationId xmlns:p14="http://schemas.microsoft.com/office/powerpoint/2010/main" val="159698766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44</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AF9892BA-14B0-44BD-95C2-2D71D6C57F34}"/>
              </a:ext>
            </a:extLst>
          </p:cNvPr>
          <p:cNvPicPr>
            <a:picLocks noChangeAspect="1"/>
          </p:cNvPicPr>
          <p:nvPr/>
        </p:nvPicPr>
        <p:blipFill>
          <a:blip r:embed="rId3"/>
          <a:stretch>
            <a:fillRect/>
          </a:stretch>
        </p:blipFill>
        <p:spPr>
          <a:xfrm>
            <a:off x="1619672" y="1707654"/>
            <a:ext cx="5220072" cy="2488736"/>
          </a:xfrm>
          <a:prstGeom prst="rect">
            <a:avLst/>
          </a:prstGeom>
        </p:spPr>
      </p:pic>
      <p:sp>
        <p:nvSpPr>
          <p:cNvPr id="6" name="文本框 5">
            <a:extLst>
              <a:ext uri="{FF2B5EF4-FFF2-40B4-BE49-F238E27FC236}">
                <a16:creationId xmlns:a16="http://schemas.microsoft.com/office/drawing/2014/main" id="{0247E3EF-ADEB-4265-A5A4-411EEFAEF71C}"/>
              </a:ext>
            </a:extLst>
          </p:cNvPr>
          <p:cNvSpPr txBox="1"/>
          <p:nvPr/>
        </p:nvSpPr>
        <p:spPr>
          <a:xfrm>
            <a:off x="827584" y="1131590"/>
            <a:ext cx="4680520" cy="369332"/>
          </a:xfrm>
          <a:prstGeom prst="rect">
            <a:avLst/>
          </a:prstGeom>
          <a:noFill/>
        </p:spPr>
        <p:txBody>
          <a:bodyPr wrap="square" rtlCol="0">
            <a:spAutoFit/>
          </a:bodyPr>
          <a:lstStyle/>
          <a:p>
            <a:r>
              <a:rPr lang="zh-CN" altLang="en-US" dirty="0"/>
              <a:t>切换到第二个选项卡，添加图中代码</a:t>
            </a:r>
          </a:p>
        </p:txBody>
      </p:sp>
    </p:spTree>
    <p:extLst>
      <p:ext uri="{BB962C8B-B14F-4D97-AF65-F5344CB8AC3E}">
        <p14:creationId xmlns:p14="http://schemas.microsoft.com/office/powerpoint/2010/main" val="302953135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45</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61DAD87F-98E3-40D9-877C-6D2C2BAD81AA}"/>
              </a:ext>
            </a:extLst>
          </p:cNvPr>
          <p:cNvPicPr>
            <a:picLocks noChangeAspect="1"/>
          </p:cNvPicPr>
          <p:nvPr/>
        </p:nvPicPr>
        <p:blipFill>
          <a:blip r:embed="rId3"/>
          <a:stretch>
            <a:fillRect/>
          </a:stretch>
        </p:blipFill>
        <p:spPr>
          <a:xfrm>
            <a:off x="1241884" y="1131590"/>
            <a:ext cx="6660232" cy="3554013"/>
          </a:xfrm>
          <a:prstGeom prst="rect">
            <a:avLst/>
          </a:prstGeom>
        </p:spPr>
      </p:pic>
    </p:spTree>
    <p:extLst>
      <p:ext uri="{BB962C8B-B14F-4D97-AF65-F5344CB8AC3E}">
        <p14:creationId xmlns:p14="http://schemas.microsoft.com/office/powerpoint/2010/main" val="3097758510"/>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46</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2329A869-0098-4C6A-89AB-4A4CCFC831BF}"/>
              </a:ext>
            </a:extLst>
          </p:cNvPr>
          <p:cNvPicPr>
            <a:picLocks noChangeAspect="1"/>
          </p:cNvPicPr>
          <p:nvPr/>
        </p:nvPicPr>
        <p:blipFill>
          <a:blip r:embed="rId3"/>
          <a:stretch>
            <a:fillRect/>
          </a:stretch>
        </p:blipFill>
        <p:spPr>
          <a:xfrm>
            <a:off x="1313892" y="1131590"/>
            <a:ext cx="6516216" cy="3588641"/>
          </a:xfrm>
          <a:prstGeom prst="rect">
            <a:avLst/>
          </a:prstGeom>
        </p:spPr>
      </p:pic>
    </p:spTree>
    <p:extLst>
      <p:ext uri="{BB962C8B-B14F-4D97-AF65-F5344CB8AC3E}">
        <p14:creationId xmlns:p14="http://schemas.microsoft.com/office/powerpoint/2010/main" val="119935139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47</a:t>
            </a:fld>
            <a:endParaRPr lang="en-US" altLang="zh-CN">
              <a:solidFill>
                <a:srgbClr val="000000"/>
              </a:solidFill>
              <a:latin typeface="Arial"/>
              <a:sym typeface="Arial"/>
            </a:endParaRPr>
          </a:p>
        </p:txBody>
      </p:sp>
      <p:pic>
        <p:nvPicPr>
          <p:cNvPr id="6" name="图片 5">
            <a:extLst>
              <a:ext uri="{FF2B5EF4-FFF2-40B4-BE49-F238E27FC236}">
                <a16:creationId xmlns:a16="http://schemas.microsoft.com/office/drawing/2014/main" id="{EFBCC844-A018-4791-997B-A9FF1388FD18}"/>
              </a:ext>
            </a:extLst>
          </p:cNvPr>
          <p:cNvPicPr>
            <a:picLocks noChangeAspect="1"/>
          </p:cNvPicPr>
          <p:nvPr/>
        </p:nvPicPr>
        <p:blipFill>
          <a:blip r:embed="rId3"/>
          <a:stretch>
            <a:fillRect/>
          </a:stretch>
        </p:blipFill>
        <p:spPr>
          <a:xfrm>
            <a:off x="1421904" y="1563482"/>
            <a:ext cx="6300192" cy="3258568"/>
          </a:xfrm>
          <a:prstGeom prst="rect">
            <a:avLst/>
          </a:prstGeom>
        </p:spPr>
      </p:pic>
      <p:sp>
        <p:nvSpPr>
          <p:cNvPr id="7" name="文本框 6">
            <a:extLst>
              <a:ext uri="{FF2B5EF4-FFF2-40B4-BE49-F238E27FC236}">
                <a16:creationId xmlns:a16="http://schemas.microsoft.com/office/drawing/2014/main" id="{D23319BB-9840-47D0-A66D-7A8282E62B43}"/>
              </a:ext>
            </a:extLst>
          </p:cNvPr>
          <p:cNvSpPr txBox="1"/>
          <p:nvPr/>
        </p:nvSpPr>
        <p:spPr>
          <a:xfrm>
            <a:off x="683568" y="1059582"/>
            <a:ext cx="3384376" cy="369332"/>
          </a:xfrm>
          <a:prstGeom prst="rect">
            <a:avLst/>
          </a:prstGeom>
          <a:noFill/>
        </p:spPr>
        <p:txBody>
          <a:bodyPr wrap="square" rtlCol="0">
            <a:spAutoFit/>
          </a:bodyPr>
          <a:lstStyle/>
          <a:p>
            <a:r>
              <a:rPr lang="zh-CN" altLang="en-US" dirty="0"/>
              <a:t>点击</a:t>
            </a:r>
            <a:r>
              <a:rPr lang="en-US" altLang="zh-CN" dirty="0"/>
              <a:t>button</a:t>
            </a:r>
            <a:r>
              <a:rPr lang="zh-CN" altLang="en-US" dirty="0"/>
              <a:t>，弹出消息框文本</a:t>
            </a:r>
          </a:p>
        </p:txBody>
      </p:sp>
    </p:spTree>
    <p:extLst>
      <p:ext uri="{BB962C8B-B14F-4D97-AF65-F5344CB8AC3E}">
        <p14:creationId xmlns:p14="http://schemas.microsoft.com/office/powerpoint/2010/main" val="1487771099"/>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编写桌面应用程序</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48</a:t>
            </a:fld>
            <a:endParaRPr lang="en-US" altLang="zh-CN">
              <a:solidFill>
                <a:srgbClr val="000000"/>
              </a:solidFill>
              <a:latin typeface="Arial"/>
              <a:sym typeface="Arial"/>
            </a:endParaRPr>
          </a:p>
        </p:txBody>
      </p:sp>
      <p:sp>
        <p:nvSpPr>
          <p:cNvPr id="7" name="文本框 6">
            <a:extLst>
              <a:ext uri="{FF2B5EF4-FFF2-40B4-BE49-F238E27FC236}">
                <a16:creationId xmlns:a16="http://schemas.microsoft.com/office/drawing/2014/main" id="{D23319BB-9840-47D0-A66D-7A8282E62B43}"/>
              </a:ext>
            </a:extLst>
          </p:cNvPr>
          <p:cNvSpPr txBox="1"/>
          <p:nvPr/>
        </p:nvSpPr>
        <p:spPr>
          <a:xfrm>
            <a:off x="179512" y="863066"/>
            <a:ext cx="6264696" cy="369332"/>
          </a:xfrm>
          <a:prstGeom prst="rect">
            <a:avLst/>
          </a:prstGeom>
          <a:noFill/>
        </p:spPr>
        <p:txBody>
          <a:bodyPr wrap="square" rtlCol="0">
            <a:spAutoFit/>
          </a:bodyPr>
          <a:lstStyle/>
          <a:p>
            <a:r>
              <a:rPr lang="zh-CN" altLang="en-US" dirty="0">
                <a:solidFill>
                  <a:srgbClr val="FF0000"/>
                </a:solidFill>
                <a:latin typeface="隶书" panose="02010509060101010101" pitchFamily="49" charset="-122"/>
                <a:ea typeface="隶书" panose="02010509060101010101" pitchFamily="49" charset="-122"/>
              </a:rPr>
              <a:t>思考：桌面应用程序中以下三个页面分别用来做什么的？</a:t>
            </a:r>
          </a:p>
        </p:txBody>
      </p:sp>
      <p:pic>
        <p:nvPicPr>
          <p:cNvPr id="4" name="图片 3">
            <a:extLst>
              <a:ext uri="{FF2B5EF4-FFF2-40B4-BE49-F238E27FC236}">
                <a16:creationId xmlns:a16="http://schemas.microsoft.com/office/drawing/2014/main" id="{6CE36A39-C8C2-4DD4-BD7F-CE9A1C72818B}"/>
              </a:ext>
            </a:extLst>
          </p:cNvPr>
          <p:cNvPicPr>
            <a:picLocks noChangeAspect="1"/>
          </p:cNvPicPr>
          <p:nvPr/>
        </p:nvPicPr>
        <p:blipFill>
          <a:blip r:embed="rId3"/>
          <a:stretch>
            <a:fillRect/>
          </a:stretch>
        </p:blipFill>
        <p:spPr>
          <a:xfrm>
            <a:off x="251520" y="1463764"/>
            <a:ext cx="4104456" cy="1494082"/>
          </a:xfrm>
          <a:prstGeom prst="rect">
            <a:avLst/>
          </a:prstGeom>
        </p:spPr>
      </p:pic>
      <p:pic>
        <p:nvPicPr>
          <p:cNvPr id="9" name="图片 8">
            <a:extLst>
              <a:ext uri="{FF2B5EF4-FFF2-40B4-BE49-F238E27FC236}">
                <a16:creationId xmlns:a16="http://schemas.microsoft.com/office/drawing/2014/main" id="{8B31D2C9-6BC9-4BEB-B1AC-DE13BFBA5EE9}"/>
              </a:ext>
            </a:extLst>
          </p:cNvPr>
          <p:cNvPicPr>
            <a:picLocks noChangeAspect="1"/>
          </p:cNvPicPr>
          <p:nvPr/>
        </p:nvPicPr>
        <p:blipFill>
          <a:blip r:embed="rId4"/>
          <a:stretch>
            <a:fillRect/>
          </a:stretch>
        </p:blipFill>
        <p:spPr>
          <a:xfrm>
            <a:off x="4584566" y="1412915"/>
            <a:ext cx="4055938" cy="2030230"/>
          </a:xfrm>
          <a:prstGeom prst="rect">
            <a:avLst/>
          </a:prstGeom>
        </p:spPr>
      </p:pic>
      <p:pic>
        <p:nvPicPr>
          <p:cNvPr id="11" name="图片 10">
            <a:extLst>
              <a:ext uri="{FF2B5EF4-FFF2-40B4-BE49-F238E27FC236}">
                <a16:creationId xmlns:a16="http://schemas.microsoft.com/office/drawing/2014/main" id="{97235639-2D94-4317-8677-21999BBA7AC0}"/>
              </a:ext>
            </a:extLst>
          </p:cNvPr>
          <p:cNvPicPr>
            <a:picLocks noChangeAspect="1"/>
          </p:cNvPicPr>
          <p:nvPr/>
        </p:nvPicPr>
        <p:blipFill>
          <a:blip r:embed="rId5"/>
          <a:stretch>
            <a:fillRect/>
          </a:stretch>
        </p:blipFill>
        <p:spPr>
          <a:xfrm>
            <a:off x="466973" y="3147814"/>
            <a:ext cx="3901827" cy="1547868"/>
          </a:xfrm>
          <a:prstGeom prst="rect">
            <a:avLst/>
          </a:prstGeom>
        </p:spPr>
      </p:pic>
    </p:spTree>
    <p:extLst>
      <p:ext uri="{BB962C8B-B14F-4D97-AF65-F5344CB8AC3E}">
        <p14:creationId xmlns:p14="http://schemas.microsoft.com/office/powerpoint/2010/main" val="4023160310"/>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31448" y="231438"/>
            <a:ext cx="715260" cy="369332"/>
          </a:xfrm>
          <a:prstGeom prst="rect">
            <a:avLst/>
          </a:prstGeom>
          <a:noFill/>
        </p:spPr>
        <p:txBody>
          <a:bodyPr wrap="none">
            <a:spAutoFit/>
          </a:bodyPr>
          <a:lstStyle/>
          <a:p>
            <a:pPr algn="l">
              <a:defRPr/>
            </a:pPr>
            <a:r>
              <a:rPr lang="zh-CN" altLang="en-US" b="0">
                <a:ln w="6350" cmpd="sng">
                  <a:solidFill>
                    <a:srgbClr val="CC0000"/>
                  </a:solidFill>
                  <a:prstDash val="solid"/>
                </a:ln>
                <a:solidFill>
                  <a:srgbClr val="CC0000"/>
                </a:solidFill>
                <a:latin typeface="微软雅黑" pitchFamily="34" charset="-122"/>
                <a:ea typeface="微软雅黑" pitchFamily="34" charset="-122"/>
              </a:rPr>
              <a:t>目 录</a:t>
            </a:r>
          </a:p>
        </p:txBody>
      </p:sp>
      <p:grpSp>
        <p:nvGrpSpPr>
          <p:cNvPr id="21" name="组合 20">
            <a:extLst>
              <a:ext uri="{FF2B5EF4-FFF2-40B4-BE49-F238E27FC236}">
                <a16:creationId xmlns:a16="http://schemas.microsoft.com/office/drawing/2014/main" id="{5A4AAEFF-DF7E-49CD-AF28-9AA460CCB131}"/>
              </a:ext>
            </a:extLst>
          </p:cNvPr>
          <p:cNvGrpSpPr/>
          <p:nvPr/>
        </p:nvGrpSpPr>
        <p:grpSpPr>
          <a:xfrm>
            <a:off x="2034541" y="3381905"/>
            <a:ext cx="5084974" cy="630005"/>
            <a:chOff x="2123796" y="1504950"/>
            <a:chExt cx="5084974" cy="630005"/>
          </a:xfrm>
        </p:grpSpPr>
        <p:sp>
          <p:nvSpPr>
            <p:cNvPr id="28" name="Rectangle 6">
              <a:extLst>
                <a:ext uri="{FF2B5EF4-FFF2-40B4-BE49-F238E27FC236}">
                  <a16:creationId xmlns:a16="http://schemas.microsoft.com/office/drawing/2014/main" id="{05438079-899A-4AD3-BA47-1926D1C43167}"/>
                </a:ext>
              </a:extLst>
            </p:cNvPr>
            <p:cNvSpPr>
              <a:spLocks noChangeArrowheads="1"/>
            </p:cNvSpPr>
            <p:nvPr/>
          </p:nvSpPr>
          <p:spPr bwMode="auto">
            <a:xfrm>
              <a:off x="2123796" y="1513950"/>
              <a:ext cx="1332010" cy="612005"/>
            </a:xfrm>
            <a:prstGeom prst="rect">
              <a:avLst/>
            </a:prstGeom>
            <a:solidFill>
              <a:srgbClr val="C00000"/>
            </a:solidFill>
            <a:ln w="28575" algn="ctr">
              <a:solidFill>
                <a:srgbClr val="C00000"/>
              </a:solidFill>
              <a:miter lim="800000"/>
            </a:ln>
            <a:effectLst>
              <a:outerShdw blurRad="50800" dist="38100" dir="2700000" algn="tl" rotWithShape="0">
                <a:prstClr val="black">
                  <a:alpha val="40000"/>
                </a:prstClr>
              </a:outerShdw>
            </a:effectLst>
          </p:spPr>
          <p:txBody>
            <a:bodyPr wrap="none" lIns="91424" tIns="45712" rIns="91424" bIns="45712"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defTabSz="913765" fontAlgn="auto">
                <a:lnSpc>
                  <a:spcPct val="80000"/>
                </a:lnSpc>
                <a:spcBef>
                  <a:spcPct val="20000"/>
                </a:spcBef>
                <a:spcAft>
                  <a:spcPts val="0"/>
                </a:spcAft>
                <a:defRPr/>
              </a:pPr>
              <a:r>
                <a:rPr lang="zh-CN" altLang="en-US" sz="2000" b="1" dirty="0">
                  <a:solidFill>
                    <a:srgbClr val="FFFFFF"/>
                  </a:solidFill>
                  <a:latin typeface="Arial" panose="020B0604020202020204"/>
                  <a:ea typeface="微软雅黑" panose="020B0503020204020204" pitchFamily="34" charset="-122"/>
                  <a:sym typeface="Arial" panose="020B0604020202020204"/>
                </a:rPr>
                <a:t>三</a:t>
              </a:r>
            </a:p>
          </p:txBody>
        </p:sp>
        <p:sp>
          <p:nvSpPr>
            <p:cNvPr id="29" name="Rectangle 8">
              <a:extLst>
                <a:ext uri="{FF2B5EF4-FFF2-40B4-BE49-F238E27FC236}">
                  <a16:creationId xmlns:a16="http://schemas.microsoft.com/office/drawing/2014/main" id="{BDC66CBA-2D43-48A3-A6FD-E4A78BD57C25}"/>
                </a:ext>
              </a:extLst>
            </p:cNvPr>
            <p:cNvSpPr>
              <a:spLocks noChangeArrowheads="1"/>
            </p:cNvSpPr>
            <p:nvPr/>
          </p:nvSpPr>
          <p:spPr bwMode="auto">
            <a:xfrm>
              <a:off x="3608744" y="1504950"/>
              <a:ext cx="3600026" cy="630005"/>
            </a:xfrm>
            <a:prstGeom prst="rect">
              <a:avLst/>
            </a:prstGeom>
            <a:solidFill>
              <a:schemeClr val="bg1"/>
            </a:solidFill>
            <a:ln w="19050" algn="ctr">
              <a:solidFill>
                <a:srgbClr val="C00000"/>
              </a:solidFill>
              <a:miter lim="800000"/>
            </a:ln>
            <a:effectLst>
              <a:outerShdw blurRad="50800" dist="38100" dir="2700000" algn="tl" rotWithShape="0">
                <a:prstClr val="black">
                  <a:alpha val="40000"/>
                </a:prstClr>
              </a:outerShdw>
            </a:effectLst>
          </p:spPr>
          <p:txBody>
            <a:bodyPr wrap="none" lIns="720090" tIns="45712" rIns="377927" bIns="4571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fontAlgn="auto">
                <a:spcBef>
                  <a:spcPts val="0"/>
                </a:spcBef>
                <a:spcAft>
                  <a:spcPts val="0"/>
                </a:spcAft>
                <a:defRPr/>
              </a:pPr>
              <a:endParaRPr lang="zh-CN" altLang="en-US" b="1" dirty="0">
                <a:latin typeface="Arial" panose="020B0604020202020204"/>
                <a:ea typeface="微软雅黑" panose="020B0503020204020204" pitchFamily="34" charset="-122"/>
                <a:sym typeface="Arial" panose="020B0604020202020204"/>
              </a:endParaRPr>
            </a:p>
          </p:txBody>
        </p:sp>
        <p:sp>
          <p:nvSpPr>
            <p:cNvPr id="30" name="文本框 2">
              <a:extLst>
                <a:ext uri="{FF2B5EF4-FFF2-40B4-BE49-F238E27FC236}">
                  <a16:creationId xmlns:a16="http://schemas.microsoft.com/office/drawing/2014/main" id="{050C22D8-A47A-4529-9328-422981891604}"/>
                </a:ext>
              </a:extLst>
            </p:cNvPr>
            <p:cNvSpPr txBox="1"/>
            <p:nvPr/>
          </p:nvSpPr>
          <p:spPr>
            <a:xfrm>
              <a:off x="3810000" y="1619897"/>
              <a:ext cx="32102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C00000"/>
                  </a:solidFill>
                  <a:latin typeface="Microsoft YaHei"/>
                </a:rPr>
                <a:t>协同开发配置</a:t>
              </a:r>
            </a:p>
          </p:txBody>
        </p:sp>
      </p:grpSp>
      <p:grpSp>
        <p:nvGrpSpPr>
          <p:cNvPr id="33" name="组合 32">
            <a:extLst>
              <a:ext uri="{FF2B5EF4-FFF2-40B4-BE49-F238E27FC236}">
                <a16:creationId xmlns:a16="http://schemas.microsoft.com/office/drawing/2014/main" id="{59A1DCD6-7000-459C-8686-D9DD334AC502}"/>
              </a:ext>
            </a:extLst>
          </p:cNvPr>
          <p:cNvGrpSpPr/>
          <p:nvPr/>
        </p:nvGrpSpPr>
        <p:grpSpPr>
          <a:xfrm>
            <a:off x="2029480" y="2370294"/>
            <a:ext cx="5085040" cy="629920"/>
            <a:chOff x="2123796" y="3770630"/>
            <a:chExt cx="5085040" cy="629920"/>
          </a:xfrm>
        </p:grpSpPr>
        <p:sp>
          <p:nvSpPr>
            <p:cNvPr id="34" name="Rectangle 6">
              <a:extLst>
                <a:ext uri="{FF2B5EF4-FFF2-40B4-BE49-F238E27FC236}">
                  <a16:creationId xmlns:a16="http://schemas.microsoft.com/office/drawing/2014/main" id="{31BEEF2C-D8E6-4905-8CD3-17743A1691D4}"/>
                </a:ext>
              </a:extLst>
            </p:cNvPr>
            <p:cNvSpPr>
              <a:spLocks noChangeArrowheads="1"/>
            </p:cNvSpPr>
            <p:nvPr/>
          </p:nvSpPr>
          <p:spPr bwMode="auto">
            <a:xfrm>
              <a:off x="2123796" y="3779949"/>
              <a:ext cx="1332010" cy="611505"/>
            </a:xfrm>
            <a:prstGeom prst="rect">
              <a:avLst/>
            </a:prstGeom>
            <a:solidFill>
              <a:srgbClr val="A0A0A0"/>
            </a:solidFill>
            <a:ln w="28575" algn="ctr">
              <a:noFill/>
              <a:miter lim="800000"/>
            </a:ln>
            <a:effectLst>
              <a:outerShdw blurRad="50800" dist="38100" dir="2700000" algn="tl" rotWithShape="0">
                <a:prstClr val="black">
                  <a:alpha val="40000"/>
                </a:prstClr>
              </a:outerShdw>
            </a:effectLst>
          </p:spPr>
          <p:txBody>
            <a:bodyPr wrap="none" lIns="91422" tIns="45711" rIns="91422" bIns="45711"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defTabSz="913765" fontAlgn="auto">
                <a:lnSpc>
                  <a:spcPct val="80000"/>
                </a:lnSpc>
                <a:spcBef>
                  <a:spcPct val="20000"/>
                </a:spcBef>
                <a:spcAft>
                  <a:spcPts val="0"/>
                </a:spcAft>
                <a:defRPr/>
              </a:pPr>
              <a:r>
                <a:rPr lang="zh-CN" altLang="en-US" sz="2000" b="1" dirty="0">
                  <a:solidFill>
                    <a:srgbClr val="FFFFFF"/>
                  </a:solidFill>
                  <a:latin typeface="Arial" panose="020B0604020202020204"/>
                  <a:ea typeface="微软雅黑" panose="020B0503020204020204" pitchFamily="34" charset="-122"/>
                  <a:sym typeface="Arial" panose="020B0604020202020204"/>
                </a:rPr>
                <a:t>二</a:t>
              </a:r>
            </a:p>
          </p:txBody>
        </p:sp>
        <p:sp>
          <p:nvSpPr>
            <p:cNvPr id="35" name="Rectangle 8">
              <a:extLst>
                <a:ext uri="{FF2B5EF4-FFF2-40B4-BE49-F238E27FC236}">
                  <a16:creationId xmlns:a16="http://schemas.microsoft.com/office/drawing/2014/main" id="{BF7F6030-8E6F-47DB-A74C-6B690A0BF736}"/>
                </a:ext>
              </a:extLst>
            </p:cNvPr>
            <p:cNvSpPr>
              <a:spLocks noChangeArrowheads="1"/>
            </p:cNvSpPr>
            <p:nvPr/>
          </p:nvSpPr>
          <p:spPr bwMode="auto">
            <a:xfrm>
              <a:off x="3609021" y="3770630"/>
              <a:ext cx="3599815" cy="629920"/>
            </a:xfrm>
            <a:prstGeom prst="rect">
              <a:avLst/>
            </a:prstGeom>
            <a:solidFill>
              <a:schemeClr val="bg1"/>
            </a:solidFill>
            <a:ln w="19050" algn="ctr">
              <a:solidFill>
                <a:srgbClr val="A0A0A0"/>
              </a:solidFill>
              <a:miter lim="800000"/>
            </a:ln>
            <a:effectLst>
              <a:outerShdw blurRad="50800" dist="38100" dir="2700000" algn="tl" rotWithShape="0">
                <a:prstClr val="black">
                  <a:alpha val="40000"/>
                </a:prstClr>
              </a:outerShdw>
            </a:effectLst>
          </p:spPr>
          <p:txBody>
            <a:bodyPr wrap="none" lIns="720090" tIns="45711" rIns="377918" bIns="457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fontAlgn="auto">
                <a:spcBef>
                  <a:spcPts val="0"/>
                </a:spcBef>
                <a:spcAft>
                  <a:spcPts val="0"/>
                </a:spcAft>
                <a:defRPr/>
              </a:pPr>
              <a:endParaRPr lang="zh-CN" altLang="en-US" b="1" dirty="0">
                <a:solidFill>
                  <a:schemeClr val="bg1">
                    <a:lumMod val="50000"/>
                  </a:schemeClr>
                </a:solidFill>
                <a:latin typeface="Arial" panose="020B0604020202020204"/>
                <a:ea typeface="微软雅黑" panose="020B0503020204020204" pitchFamily="34" charset="-122"/>
                <a:sym typeface="Arial" panose="020B0604020202020204"/>
              </a:endParaRPr>
            </a:p>
          </p:txBody>
        </p:sp>
        <p:sp>
          <p:nvSpPr>
            <p:cNvPr id="36" name="文本框 14">
              <a:extLst>
                <a:ext uri="{FF2B5EF4-FFF2-40B4-BE49-F238E27FC236}">
                  <a16:creationId xmlns:a16="http://schemas.microsoft.com/office/drawing/2014/main" id="{1CF26EA3-0589-42A3-8DC1-3E0C926AD888}"/>
                </a:ext>
              </a:extLst>
            </p:cNvPr>
            <p:cNvSpPr txBox="1"/>
            <p:nvPr/>
          </p:nvSpPr>
          <p:spPr>
            <a:xfrm>
              <a:off x="3810000" y="3885535"/>
              <a:ext cx="32102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rgbClr val="A0A0A0"/>
                  </a:solidFill>
                  <a:latin typeface="Microsoft YaHei"/>
                </a:rPr>
                <a:t>C#</a:t>
              </a:r>
              <a:r>
                <a:rPr lang="zh-CN" altLang="en-US" sz="2000" b="1" dirty="0">
                  <a:solidFill>
                    <a:srgbClr val="A0A0A0"/>
                  </a:solidFill>
                  <a:latin typeface="Microsoft YaHei"/>
                </a:rPr>
                <a:t>程序和开发环境</a:t>
              </a:r>
            </a:p>
          </p:txBody>
        </p:sp>
      </p:grpSp>
      <p:grpSp>
        <p:nvGrpSpPr>
          <p:cNvPr id="11" name="组合 10">
            <a:extLst>
              <a:ext uri="{FF2B5EF4-FFF2-40B4-BE49-F238E27FC236}">
                <a16:creationId xmlns:a16="http://schemas.microsoft.com/office/drawing/2014/main" id="{B174B324-B3EA-4B4C-B46A-5E878E216AB8}"/>
              </a:ext>
            </a:extLst>
          </p:cNvPr>
          <p:cNvGrpSpPr/>
          <p:nvPr/>
        </p:nvGrpSpPr>
        <p:grpSpPr>
          <a:xfrm>
            <a:off x="2029480" y="1349474"/>
            <a:ext cx="5085040" cy="629920"/>
            <a:chOff x="2123796" y="3770630"/>
            <a:chExt cx="5085040" cy="629920"/>
          </a:xfrm>
        </p:grpSpPr>
        <p:sp>
          <p:nvSpPr>
            <p:cNvPr id="12" name="Rectangle 6">
              <a:extLst>
                <a:ext uri="{FF2B5EF4-FFF2-40B4-BE49-F238E27FC236}">
                  <a16:creationId xmlns:a16="http://schemas.microsoft.com/office/drawing/2014/main" id="{020509FF-BD77-468A-8213-779DE42403B1}"/>
                </a:ext>
              </a:extLst>
            </p:cNvPr>
            <p:cNvSpPr>
              <a:spLocks noChangeArrowheads="1"/>
            </p:cNvSpPr>
            <p:nvPr/>
          </p:nvSpPr>
          <p:spPr bwMode="auto">
            <a:xfrm>
              <a:off x="2123796" y="3779949"/>
              <a:ext cx="1332010" cy="611505"/>
            </a:xfrm>
            <a:prstGeom prst="rect">
              <a:avLst/>
            </a:prstGeom>
            <a:solidFill>
              <a:srgbClr val="A0A0A0"/>
            </a:solidFill>
            <a:ln w="28575" algn="ctr">
              <a:noFill/>
              <a:miter lim="800000"/>
            </a:ln>
            <a:effectLst>
              <a:outerShdw blurRad="50800" dist="38100" dir="2700000" algn="tl" rotWithShape="0">
                <a:prstClr val="black">
                  <a:alpha val="40000"/>
                </a:prstClr>
              </a:outerShdw>
            </a:effectLst>
          </p:spPr>
          <p:txBody>
            <a:bodyPr wrap="none" lIns="91422" tIns="45711" rIns="91422" bIns="45711"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defTabSz="913765" fontAlgn="auto">
                <a:lnSpc>
                  <a:spcPct val="80000"/>
                </a:lnSpc>
                <a:spcBef>
                  <a:spcPct val="20000"/>
                </a:spcBef>
                <a:spcAft>
                  <a:spcPts val="0"/>
                </a:spcAft>
                <a:defRPr/>
              </a:pPr>
              <a:r>
                <a:rPr lang="zh-CN" altLang="en-US" sz="2000" b="1" dirty="0">
                  <a:solidFill>
                    <a:srgbClr val="FFFFFF"/>
                  </a:solidFill>
                  <a:latin typeface="Arial" panose="020B0604020202020204"/>
                  <a:ea typeface="微软雅黑" panose="020B0503020204020204" pitchFamily="34" charset="-122"/>
                  <a:sym typeface="Arial" panose="020B0604020202020204"/>
                </a:rPr>
                <a:t>一</a:t>
              </a:r>
            </a:p>
          </p:txBody>
        </p:sp>
        <p:sp>
          <p:nvSpPr>
            <p:cNvPr id="13" name="Rectangle 8">
              <a:extLst>
                <a:ext uri="{FF2B5EF4-FFF2-40B4-BE49-F238E27FC236}">
                  <a16:creationId xmlns:a16="http://schemas.microsoft.com/office/drawing/2014/main" id="{493CD1D4-AFC3-4402-B9AA-4A0EF9612124}"/>
                </a:ext>
              </a:extLst>
            </p:cNvPr>
            <p:cNvSpPr>
              <a:spLocks noChangeArrowheads="1"/>
            </p:cNvSpPr>
            <p:nvPr/>
          </p:nvSpPr>
          <p:spPr bwMode="auto">
            <a:xfrm>
              <a:off x="3609021" y="3770630"/>
              <a:ext cx="3599815" cy="629920"/>
            </a:xfrm>
            <a:prstGeom prst="rect">
              <a:avLst/>
            </a:prstGeom>
            <a:solidFill>
              <a:schemeClr val="bg1"/>
            </a:solidFill>
            <a:ln w="19050" algn="ctr">
              <a:solidFill>
                <a:srgbClr val="A0A0A0"/>
              </a:solidFill>
              <a:miter lim="800000"/>
            </a:ln>
            <a:effectLst>
              <a:outerShdw blurRad="50800" dist="38100" dir="2700000" algn="tl" rotWithShape="0">
                <a:prstClr val="black">
                  <a:alpha val="40000"/>
                </a:prstClr>
              </a:outerShdw>
            </a:effectLst>
          </p:spPr>
          <p:txBody>
            <a:bodyPr wrap="none" lIns="720090" tIns="45711" rIns="377918" bIns="4571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3765" fontAlgn="auto">
                <a:spcBef>
                  <a:spcPts val="0"/>
                </a:spcBef>
                <a:spcAft>
                  <a:spcPts val="0"/>
                </a:spcAft>
                <a:defRPr/>
              </a:pPr>
              <a:endParaRPr lang="zh-CN" altLang="en-US" b="1" dirty="0">
                <a:solidFill>
                  <a:schemeClr val="bg1">
                    <a:lumMod val="50000"/>
                  </a:schemeClr>
                </a:solidFill>
                <a:latin typeface="Arial" panose="020B0604020202020204"/>
                <a:ea typeface="微软雅黑" panose="020B0503020204020204" pitchFamily="34" charset="-122"/>
                <a:sym typeface="Arial" panose="020B0604020202020204"/>
              </a:endParaRPr>
            </a:p>
          </p:txBody>
        </p:sp>
        <p:sp>
          <p:nvSpPr>
            <p:cNvPr id="14" name="文本框 14">
              <a:extLst>
                <a:ext uri="{FF2B5EF4-FFF2-40B4-BE49-F238E27FC236}">
                  <a16:creationId xmlns:a16="http://schemas.microsoft.com/office/drawing/2014/main" id="{0B1ED782-2FC9-47FE-B679-CB4563044BE9}"/>
                </a:ext>
              </a:extLst>
            </p:cNvPr>
            <p:cNvSpPr txBox="1"/>
            <p:nvPr/>
          </p:nvSpPr>
          <p:spPr>
            <a:xfrm>
              <a:off x="3810000" y="3885535"/>
              <a:ext cx="321020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A0A0A0"/>
                  </a:solidFill>
                  <a:latin typeface="Microsoft YaHei"/>
                </a:rPr>
                <a:t>面向对象概述</a:t>
              </a:r>
            </a:p>
          </p:txBody>
        </p:sp>
      </p:grpSp>
    </p:spTree>
    <p:extLst>
      <p:ext uri="{BB962C8B-B14F-4D97-AF65-F5344CB8AC3E}">
        <p14:creationId xmlns:p14="http://schemas.microsoft.com/office/powerpoint/2010/main" val="1269599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9A519D1-B155-4116-ABB5-9144F8F58BC9}"/>
              </a:ext>
            </a:extLst>
          </p:cNvPr>
          <p:cNvPicPr>
            <a:picLocks noChangeAspect="1"/>
          </p:cNvPicPr>
          <p:nvPr/>
        </p:nvPicPr>
        <p:blipFill>
          <a:blip r:embed="rId3"/>
          <a:stretch>
            <a:fillRect/>
          </a:stretch>
        </p:blipFill>
        <p:spPr>
          <a:xfrm>
            <a:off x="5652120" y="2355726"/>
            <a:ext cx="2155384" cy="2155384"/>
          </a:xfrm>
          <a:prstGeom prst="rect">
            <a:avLst/>
          </a:prstGeom>
        </p:spPr>
      </p:pic>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面向对象概述</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a:t>
            </a:fld>
            <a:endParaRPr lang="en-US" altLang="zh-CN">
              <a:solidFill>
                <a:srgbClr val="000000"/>
              </a:solidFill>
              <a:latin typeface="Arial"/>
              <a:sym typeface="Arial"/>
            </a:endParaRPr>
          </a:p>
        </p:txBody>
      </p:sp>
      <p:sp>
        <p:nvSpPr>
          <p:cNvPr id="3" name="矩形 2">
            <a:extLst>
              <a:ext uri="{FF2B5EF4-FFF2-40B4-BE49-F238E27FC236}">
                <a16:creationId xmlns:a16="http://schemas.microsoft.com/office/drawing/2014/main" id="{A2E26A46-B3C7-4DAC-85C5-03996C4FA1BA}"/>
              </a:ext>
            </a:extLst>
          </p:cNvPr>
          <p:cNvSpPr/>
          <p:nvPr/>
        </p:nvSpPr>
        <p:spPr>
          <a:xfrm>
            <a:off x="611560" y="1059582"/>
            <a:ext cx="6340197" cy="1569660"/>
          </a:xfrm>
          <a:prstGeom prst="rect">
            <a:avLst/>
          </a:prstGeom>
          <a:noFill/>
        </p:spPr>
        <p:txBody>
          <a:bodyPr wrap="none" lIns="91440" tIns="45720" rIns="91440" bIns="45720">
            <a:spAutoFit/>
          </a:bodyPr>
          <a:lstStyle/>
          <a:p>
            <a:pPr algn="ctr"/>
            <a:r>
              <a:rPr lang="zh-CN" altLang="en-US" sz="4800" dirty="0">
                <a:ln w="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我们已经学过</a:t>
            </a:r>
            <a:r>
              <a:rPr lang="en-US" altLang="zh-CN" sz="4800" dirty="0">
                <a:ln w="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C</a:t>
            </a:r>
            <a:r>
              <a:rPr lang="zh-CN" altLang="en-US" sz="4800" dirty="0">
                <a:ln w="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语言，</a:t>
            </a:r>
            <a:endParaRPr lang="en-US" altLang="zh-CN" sz="4800" dirty="0">
              <a:ln w="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a:p>
            <a:pPr algn="ctr"/>
            <a:r>
              <a:rPr lang="zh-CN" altLang="en-US" sz="4800" dirty="0">
                <a:ln w="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为什么还要学</a:t>
            </a:r>
            <a:r>
              <a:rPr lang="en-US" altLang="zh-CN" sz="4800" dirty="0">
                <a:ln w="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C#</a:t>
            </a:r>
            <a:r>
              <a:rPr lang="zh-CN" altLang="en-US" sz="4800" dirty="0">
                <a:ln w="0"/>
                <a:solidFill>
                  <a:schemeClr val="accent1"/>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语言？</a:t>
            </a:r>
          </a:p>
        </p:txBody>
      </p:sp>
    </p:spTree>
    <p:extLst>
      <p:ext uri="{BB962C8B-B14F-4D97-AF65-F5344CB8AC3E}">
        <p14:creationId xmlns:p14="http://schemas.microsoft.com/office/powerpoint/2010/main" val="287769254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50</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739EBCBB-A84F-446F-95FA-923EAC82B2A1}"/>
              </a:ext>
            </a:extLst>
          </p:cNvPr>
          <p:cNvSpPr txBox="1"/>
          <p:nvPr/>
        </p:nvSpPr>
        <p:spPr>
          <a:xfrm>
            <a:off x="1187624" y="1779662"/>
            <a:ext cx="6336704" cy="1200329"/>
          </a:xfrm>
          <a:prstGeom prst="rect">
            <a:avLst/>
          </a:prstGeom>
          <a:noFill/>
        </p:spPr>
        <p:txBody>
          <a:bodyPr wrap="square" rtlCol="0">
            <a:spAutoFit/>
          </a:bodyPr>
          <a:lstStyle/>
          <a:p>
            <a:r>
              <a:rPr lang="zh-CN" altLang="en-US" dirty="0"/>
              <a:t>下载</a:t>
            </a:r>
            <a:r>
              <a:rPr lang="en-US" altLang="zh-CN" dirty="0"/>
              <a:t>vs</a:t>
            </a:r>
            <a:r>
              <a:rPr lang="zh-CN" altLang="en-US" dirty="0"/>
              <a:t>的</a:t>
            </a:r>
            <a:r>
              <a:rPr lang="en-US" altLang="zh-CN" dirty="0" err="1"/>
              <a:t>github</a:t>
            </a:r>
            <a:r>
              <a:rPr lang="zh-CN" altLang="en-US" dirty="0"/>
              <a:t>插件</a:t>
            </a:r>
            <a:r>
              <a:rPr lang="en-US" altLang="zh-CN" dirty="0"/>
              <a:t>GitHub Extension for Visual Studio</a:t>
            </a:r>
          </a:p>
          <a:p>
            <a:r>
              <a:rPr lang="en-US" altLang="zh-CN" dirty="0"/>
              <a:t>https://github.gallerycdn.vsassets.io/extensions/github/githubextensionforvisualstudio/2.11.106.19330/1600182776268/GitHub.VisualStudio-v2.11.106.vsix</a:t>
            </a:r>
            <a:endParaRPr lang="zh-CN" altLang="en-US" dirty="0"/>
          </a:p>
        </p:txBody>
      </p:sp>
    </p:spTree>
    <p:extLst>
      <p:ext uri="{BB962C8B-B14F-4D97-AF65-F5344CB8AC3E}">
        <p14:creationId xmlns:p14="http://schemas.microsoft.com/office/powerpoint/2010/main" val="83261876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51</a:t>
            </a:fld>
            <a:endParaRPr lang="en-US" altLang="zh-CN">
              <a:solidFill>
                <a:srgbClr val="000000"/>
              </a:solidFill>
              <a:latin typeface="Arial"/>
              <a:sym typeface="Arial"/>
            </a:endParaRPr>
          </a:p>
        </p:txBody>
      </p:sp>
      <p:pic>
        <p:nvPicPr>
          <p:cNvPr id="6" name="图片 5">
            <a:extLst>
              <a:ext uri="{FF2B5EF4-FFF2-40B4-BE49-F238E27FC236}">
                <a16:creationId xmlns:a16="http://schemas.microsoft.com/office/drawing/2014/main" id="{6956CB74-A8D4-41D9-B6AD-1796FDEEFD75}"/>
              </a:ext>
            </a:extLst>
          </p:cNvPr>
          <p:cNvPicPr>
            <a:picLocks noChangeAspect="1"/>
          </p:cNvPicPr>
          <p:nvPr/>
        </p:nvPicPr>
        <p:blipFill>
          <a:blip r:embed="rId3"/>
          <a:stretch>
            <a:fillRect/>
          </a:stretch>
        </p:blipFill>
        <p:spPr>
          <a:xfrm>
            <a:off x="539552" y="1779662"/>
            <a:ext cx="3588047" cy="2704958"/>
          </a:xfrm>
          <a:prstGeom prst="rect">
            <a:avLst/>
          </a:prstGeom>
        </p:spPr>
      </p:pic>
      <p:sp>
        <p:nvSpPr>
          <p:cNvPr id="7" name="文本框 6">
            <a:extLst>
              <a:ext uri="{FF2B5EF4-FFF2-40B4-BE49-F238E27FC236}">
                <a16:creationId xmlns:a16="http://schemas.microsoft.com/office/drawing/2014/main" id="{54DCF5BC-D95F-4113-86CA-52D8CAC3BDD3}"/>
              </a:ext>
            </a:extLst>
          </p:cNvPr>
          <p:cNvSpPr txBox="1"/>
          <p:nvPr/>
        </p:nvSpPr>
        <p:spPr>
          <a:xfrm>
            <a:off x="1115616" y="1059582"/>
            <a:ext cx="4824536" cy="369332"/>
          </a:xfrm>
          <a:prstGeom prst="rect">
            <a:avLst/>
          </a:prstGeom>
          <a:noFill/>
        </p:spPr>
        <p:txBody>
          <a:bodyPr wrap="square" rtlCol="0">
            <a:spAutoFit/>
          </a:bodyPr>
          <a:lstStyle/>
          <a:p>
            <a:r>
              <a:rPr lang="zh-CN" altLang="en-US" dirty="0"/>
              <a:t>建议使用迅雷下载，下载完成后双击进行安装</a:t>
            </a:r>
          </a:p>
        </p:txBody>
      </p:sp>
      <p:pic>
        <p:nvPicPr>
          <p:cNvPr id="9" name="图片 8">
            <a:extLst>
              <a:ext uri="{FF2B5EF4-FFF2-40B4-BE49-F238E27FC236}">
                <a16:creationId xmlns:a16="http://schemas.microsoft.com/office/drawing/2014/main" id="{67226B4D-4524-496E-93D4-F48FABD551F3}"/>
              </a:ext>
            </a:extLst>
          </p:cNvPr>
          <p:cNvPicPr>
            <a:picLocks noChangeAspect="1"/>
          </p:cNvPicPr>
          <p:nvPr/>
        </p:nvPicPr>
        <p:blipFill>
          <a:blip r:embed="rId4"/>
          <a:stretch>
            <a:fillRect/>
          </a:stretch>
        </p:blipFill>
        <p:spPr>
          <a:xfrm>
            <a:off x="4764457" y="1779662"/>
            <a:ext cx="3588047" cy="2704958"/>
          </a:xfrm>
          <a:prstGeom prst="rect">
            <a:avLst/>
          </a:prstGeom>
        </p:spPr>
      </p:pic>
    </p:spTree>
    <p:extLst>
      <p:ext uri="{BB962C8B-B14F-4D97-AF65-F5344CB8AC3E}">
        <p14:creationId xmlns:p14="http://schemas.microsoft.com/office/powerpoint/2010/main" val="261686477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52</a:t>
            </a:fld>
            <a:endParaRPr lang="en-US" altLang="zh-CN">
              <a:solidFill>
                <a:srgbClr val="000000"/>
              </a:solidFill>
              <a:latin typeface="Arial"/>
              <a:sym typeface="Arial"/>
            </a:endParaRPr>
          </a:p>
        </p:txBody>
      </p:sp>
      <p:pic>
        <p:nvPicPr>
          <p:cNvPr id="8" name="图片 7">
            <a:extLst>
              <a:ext uri="{FF2B5EF4-FFF2-40B4-BE49-F238E27FC236}">
                <a16:creationId xmlns:a16="http://schemas.microsoft.com/office/drawing/2014/main" id="{1A488D8F-FAF4-4D79-B4C3-DED7D9CF650E}"/>
              </a:ext>
            </a:extLst>
          </p:cNvPr>
          <p:cNvPicPr>
            <a:picLocks noChangeAspect="1"/>
          </p:cNvPicPr>
          <p:nvPr/>
        </p:nvPicPr>
        <p:blipFill>
          <a:blip r:embed="rId3"/>
          <a:stretch>
            <a:fillRect/>
          </a:stretch>
        </p:blipFill>
        <p:spPr>
          <a:xfrm>
            <a:off x="683568" y="1938904"/>
            <a:ext cx="2121566" cy="1599407"/>
          </a:xfrm>
          <a:prstGeom prst="rect">
            <a:avLst/>
          </a:prstGeom>
        </p:spPr>
      </p:pic>
      <p:sp>
        <p:nvSpPr>
          <p:cNvPr id="9" name="文本框 8">
            <a:extLst>
              <a:ext uri="{FF2B5EF4-FFF2-40B4-BE49-F238E27FC236}">
                <a16:creationId xmlns:a16="http://schemas.microsoft.com/office/drawing/2014/main" id="{05DE9350-FEE4-43DB-9BED-D93BB7BBB76E}"/>
              </a:ext>
            </a:extLst>
          </p:cNvPr>
          <p:cNvSpPr txBox="1"/>
          <p:nvPr/>
        </p:nvSpPr>
        <p:spPr>
          <a:xfrm>
            <a:off x="827584" y="1059582"/>
            <a:ext cx="4392488" cy="369332"/>
          </a:xfrm>
          <a:prstGeom prst="rect">
            <a:avLst/>
          </a:prstGeom>
          <a:noFill/>
        </p:spPr>
        <p:txBody>
          <a:bodyPr wrap="square" rtlCol="0">
            <a:spAutoFit/>
          </a:bodyPr>
          <a:lstStyle/>
          <a:p>
            <a:r>
              <a:rPr lang="zh-CN" altLang="en-US" dirty="0"/>
              <a:t>关闭</a:t>
            </a:r>
            <a:r>
              <a:rPr lang="en-US" altLang="zh-CN" dirty="0"/>
              <a:t>vs </a:t>
            </a:r>
            <a:r>
              <a:rPr lang="zh-CN" altLang="en-US" dirty="0"/>
              <a:t>，点击结束任务，等待安装完成。</a:t>
            </a:r>
          </a:p>
        </p:txBody>
      </p:sp>
      <p:pic>
        <p:nvPicPr>
          <p:cNvPr id="11" name="图片 10">
            <a:extLst>
              <a:ext uri="{FF2B5EF4-FFF2-40B4-BE49-F238E27FC236}">
                <a16:creationId xmlns:a16="http://schemas.microsoft.com/office/drawing/2014/main" id="{28CFB9A3-CAA5-4388-894B-80E63CC51BBD}"/>
              </a:ext>
            </a:extLst>
          </p:cNvPr>
          <p:cNvPicPr>
            <a:picLocks noChangeAspect="1"/>
          </p:cNvPicPr>
          <p:nvPr/>
        </p:nvPicPr>
        <p:blipFill>
          <a:blip r:embed="rId4"/>
          <a:stretch>
            <a:fillRect/>
          </a:stretch>
        </p:blipFill>
        <p:spPr>
          <a:xfrm>
            <a:off x="3275856" y="1934042"/>
            <a:ext cx="2121566" cy="1599407"/>
          </a:xfrm>
          <a:prstGeom prst="rect">
            <a:avLst/>
          </a:prstGeom>
        </p:spPr>
      </p:pic>
      <p:pic>
        <p:nvPicPr>
          <p:cNvPr id="13" name="图片 12">
            <a:extLst>
              <a:ext uri="{FF2B5EF4-FFF2-40B4-BE49-F238E27FC236}">
                <a16:creationId xmlns:a16="http://schemas.microsoft.com/office/drawing/2014/main" id="{FD640703-E98E-44FC-B896-FA27F74FB302}"/>
              </a:ext>
            </a:extLst>
          </p:cNvPr>
          <p:cNvPicPr>
            <a:picLocks noChangeAspect="1"/>
          </p:cNvPicPr>
          <p:nvPr/>
        </p:nvPicPr>
        <p:blipFill>
          <a:blip r:embed="rId5"/>
          <a:stretch>
            <a:fillRect/>
          </a:stretch>
        </p:blipFill>
        <p:spPr>
          <a:xfrm>
            <a:off x="6012160" y="1932033"/>
            <a:ext cx="2121566" cy="1599407"/>
          </a:xfrm>
          <a:prstGeom prst="rect">
            <a:avLst/>
          </a:prstGeom>
        </p:spPr>
      </p:pic>
    </p:spTree>
    <p:extLst>
      <p:ext uri="{BB962C8B-B14F-4D97-AF65-F5344CB8AC3E}">
        <p14:creationId xmlns:p14="http://schemas.microsoft.com/office/powerpoint/2010/main" val="2296622701"/>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53</a:t>
            </a:fld>
            <a:endParaRPr lang="en-US" altLang="zh-CN">
              <a:solidFill>
                <a:srgbClr val="000000"/>
              </a:solidFill>
              <a:latin typeface="Arial"/>
              <a:sym typeface="Arial"/>
            </a:endParaRPr>
          </a:p>
        </p:txBody>
      </p:sp>
      <p:pic>
        <p:nvPicPr>
          <p:cNvPr id="6" name="图片 5">
            <a:extLst>
              <a:ext uri="{FF2B5EF4-FFF2-40B4-BE49-F238E27FC236}">
                <a16:creationId xmlns:a16="http://schemas.microsoft.com/office/drawing/2014/main" id="{C147FAE3-E7B5-42D6-9BE2-9C2599F08101}"/>
              </a:ext>
            </a:extLst>
          </p:cNvPr>
          <p:cNvPicPr>
            <a:picLocks noChangeAspect="1"/>
          </p:cNvPicPr>
          <p:nvPr/>
        </p:nvPicPr>
        <p:blipFill>
          <a:blip r:embed="rId3"/>
          <a:stretch>
            <a:fillRect/>
          </a:stretch>
        </p:blipFill>
        <p:spPr>
          <a:xfrm>
            <a:off x="971600" y="1420796"/>
            <a:ext cx="6516216" cy="3509254"/>
          </a:xfrm>
          <a:prstGeom prst="rect">
            <a:avLst/>
          </a:prstGeom>
        </p:spPr>
      </p:pic>
      <p:sp>
        <p:nvSpPr>
          <p:cNvPr id="7" name="文本框 6">
            <a:extLst>
              <a:ext uri="{FF2B5EF4-FFF2-40B4-BE49-F238E27FC236}">
                <a16:creationId xmlns:a16="http://schemas.microsoft.com/office/drawing/2014/main" id="{8EACC32C-957A-4FDB-94CD-81C1D4EE22C8}"/>
              </a:ext>
            </a:extLst>
          </p:cNvPr>
          <p:cNvSpPr txBox="1"/>
          <p:nvPr/>
        </p:nvSpPr>
        <p:spPr>
          <a:xfrm>
            <a:off x="899592" y="987574"/>
            <a:ext cx="5256584" cy="369332"/>
          </a:xfrm>
          <a:prstGeom prst="rect">
            <a:avLst/>
          </a:prstGeom>
          <a:noFill/>
        </p:spPr>
        <p:txBody>
          <a:bodyPr wrap="square" rtlCol="0">
            <a:spAutoFit/>
          </a:bodyPr>
          <a:lstStyle/>
          <a:p>
            <a:r>
              <a:rPr lang="zh-CN" altLang="en-US" dirty="0"/>
              <a:t>在团队资源管理器处会看到新增的</a:t>
            </a:r>
            <a:r>
              <a:rPr lang="en-US" altLang="zh-CN" dirty="0" err="1"/>
              <a:t>github</a:t>
            </a:r>
            <a:r>
              <a:rPr lang="zh-CN" altLang="en-US" dirty="0"/>
              <a:t>插件</a:t>
            </a:r>
          </a:p>
        </p:txBody>
      </p:sp>
    </p:spTree>
    <p:extLst>
      <p:ext uri="{BB962C8B-B14F-4D97-AF65-F5344CB8AC3E}">
        <p14:creationId xmlns:p14="http://schemas.microsoft.com/office/powerpoint/2010/main" val="180270422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54</a:t>
            </a:fld>
            <a:endParaRPr lang="en-US" altLang="zh-CN">
              <a:solidFill>
                <a:srgbClr val="000000"/>
              </a:solidFill>
              <a:latin typeface="Arial"/>
              <a:sym typeface="Arial"/>
            </a:endParaRPr>
          </a:p>
        </p:txBody>
      </p:sp>
      <p:pic>
        <p:nvPicPr>
          <p:cNvPr id="6" name="图片 5">
            <a:extLst>
              <a:ext uri="{FF2B5EF4-FFF2-40B4-BE49-F238E27FC236}">
                <a16:creationId xmlns:a16="http://schemas.microsoft.com/office/drawing/2014/main" id="{C00C5CDD-D86C-4EA7-9A40-CDBF75EC6C57}"/>
              </a:ext>
            </a:extLst>
          </p:cNvPr>
          <p:cNvPicPr>
            <a:picLocks noChangeAspect="1"/>
          </p:cNvPicPr>
          <p:nvPr/>
        </p:nvPicPr>
        <p:blipFill>
          <a:blip r:embed="rId3"/>
          <a:stretch>
            <a:fillRect/>
          </a:stretch>
        </p:blipFill>
        <p:spPr>
          <a:xfrm>
            <a:off x="1475656" y="1561897"/>
            <a:ext cx="5186867" cy="3306118"/>
          </a:xfrm>
          <a:prstGeom prst="rect">
            <a:avLst/>
          </a:prstGeom>
        </p:spPr>
      </p:pic>
      <p:sp>
        <p:nvSpPr>
          <p:cNvPr id="7" name="文本框 6">
            <a:extLst>
              <a:ext uri="{FF2B5EF4-FFF2-40B4-BE49-F238E27FC236}">
                <a16:creationId xmlns:a16="http://schemas.microsoft.com/office/drawing/2014/main" id="{B5FDA4E6-3EFF-4805-80C9-842C6EF9C29C}"/>
              </a:ext>
            </a:extLst>
          </p:cNvPr>
          <p:cNvSpPr txBox="1"/>
          <p:nvPr/>
        </p:nvSpPr>
        <p:spPr>
          <a:xfrm>
            <a:off x="395536" y="915566"/>
            <a:ext cx="6875968" cy="646331"/>
          </a:xfrm>
          <a:prstGeom prst="rect">
            <a:avLst/>
          </a:prstGeom>
          <a:noFill/>
        </p:spPr>
        <p:txBody>
          <a:bodyPr wrap="square" rtlCol="0">
            <a:spAutoFit/>
          </a:bodyPr>
          <a:lstStyle/>
          <a:p>
            <a:r>
              <a:rPr lang="zh-CN" altLang="en-US" dirty="0"/>
              <a:t>首先注册</a:t>
            </a:r>
            <a:r>
              <a:rPr lang="en-US" altLang="zh-CN" dirty="0" err="1"/>
              <a:t>github</a:t>
            </a:r>
            <a:r>
              <a:rPr lang="zh-CN" altLang="en-US" dirty="0"/>
              <a:t>账号，使用浏览器打开</a:t>
            </a:r>
            <a:r>
              <a:rPr lang="en-US" altLang="zh-CN" dirty="0"/>
              <a:t>github.com</a:t>
            </a:r>
            <a:r>
              <a:rPr lang="zh-CN" altLang="en-US" dirty="0"/>
              <a:t>并登录账号后，打开</a:t>
            </a:r>
            <a:r>
              <a:rPr lang="en-US" altLang="zh-CN" dirty="0"/>
              <a:t>vs</a:t>
            </a:r>
            <a:r>
              <a:rPr lang="zh-CN" altLang="en-US" dirty="0"/>
              <a:t>，点击连接，会跳出</a:t>
            </a:r>
            <a:r>
              <a:rPr lang="en-US" altLang="zh-CN" dirty="0" err="1"/>
              <a:t>github</a:t>
            </a:r>
            <a:r>
              <a:rPr lang="zh-CN" altLang="en-US" dirty="0"/>
              <a:t>登录框，点击使用浏览器登录</a:t>
            </a:r>
          </a:p>
        </p:txBody>
      </p:sp>
    </p:spTree>
    <p:extLst>
      <p:ext uri="{BB962C8B-B14F-4D97-AF65-F5344CB8AC3E}">
        <p14:creationId xmlns:p14="http://schemas.microsoft.com/office/powerpoint/2010/main" val="299082210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55</a:t>
            </a:fld>
            <a:endParaRPr lang="en-US" altLang="zh-CN">
              <a:solidFill>
                <a:srgbClr val="000000"/>
              </a:solidFill>
              <a:latin typeface="Arial"/>
              <a:sym typeface="Arial"/>
            </a:endParaRPr>
          </a:p>
        </p:txBody>
      </p:sp>
      <p:pic>
        <p:nvPicPr>
          <p:cNvPr id="7" name="图片 6">
            <a:extLst>
              <a:ext uri="{FF2B5EF4-FFF2-40B4-BE49-F238E27FC236}">
                <a16:creationId xmlns:a16="http://schemas.microsoft.com/office/drawing/2014/main" id="{A76C97DF-A344-4B31-9015-86544CE6F78C}"/>
              </a:ext>
            </a:extLst>
          </p:cNvPr>
          <p:cNvPicPr>
            <a:picLocks noChangeAspect="1"/>
          </p:cNvPicPr>
          <p:nvPr/>
        </p:nvPicPr>
        <p:blipFill>
          <a:blip r:embed="rId3"/>
          <a:stretch>
            <a:fillRect/>
          </a:stretch>
        </p:blipFill>
        <p:spPr>
          <a:xfrm>
            <a:off x="395536" y="899536"/>
            <a:ext cx="2689254" cy="4011910"/>
          </a:xfrm>
          <a:prstGeom prst="rect">
            <a:avLst/>
          </a:prstGeom>
        </p:spPr>
      </p:pic>
      <p:pic>
        <p:nvPicPr>
          <p:cNvPr id="9" name="图片 8">
            <a:extLst>
              <a:ext uri="{FF2B5EF4-FFF2-40B4-BE49-F238E27FC236}">
                <a16:creationId xmlns:a16="http://schemas.microsoft.com/office/drawing/2014/main" id="{FD70F096-937C-4A68-A528-0C7B79FCA00B}"/>
              </a:ext>
            </a:extLst>
          </p:cNvPr>
          <p:cNvPicPr>
            <a:picLocks noChangeAspect="1"/>
          </p:cNvPicPr>
          <p:nvPr/>
        </p:nvPicPr>
        <p:blipFill>
          <a:blip r:embed="rId4"/>
          <a:stretch>
            <a:fillRect/>
          </a:stretch>
        </p:blipFill>
        <p:spPr>
          <a:xfrm>
            <a:off x="3084790" y="1491630"/>
            <a:ext cx="3566343" cy="2490339"/>
          </a:xfrm>
          <a:prstGeom prst="rect">
            <a:avLst/>
          </a:prstGeom>
        </p:spPr>
      </p:pic>
      <p:pic>
        <p:nvPicPr>
          <p:cNvPr id="11" name="图片 10">
            <a:extLst>
              <a:ext uri="{FF2B5EF4-FFF2-40B4-BE49-F238E27FC236}">
                <a16:creationId xmlns:a16="http://schemas.microsoft.com/office/drawing/2014/main" id="{89F48B24-323C-45CD-8F63-CDA939F8F8A4}"/>
              </a:ext>
            </a:extLst>
          </p:cNvPr>
          <p:cNvPicPr>
            <a:picLocks noChangeAspect="1"/>
          </p:cNvPicPr>
          <p:nvPr/>
        </p:nvPicPr>
        <p:blipFill>
          <a:blip r:embed="rId5"/>
          <a:stretch>
            <a:fillRect/>
          </a:stretch>
        </p:blipFill>
        <p:spPr>
          <a:xfrm>
            <a:off x="5728399" y="2355726"/>
            <a:ext cx="2916346" cy="642367"/>
          </a:xfrm>
          <a:prstGeom prst="rect">
            <a:avLst/>
          </a:prstGeom>
        </p:spPr>
      </p:pic>
    </p:spTree>
    <p:extLst>
      <p:ext uri="{BB962C8B-B14F-4D97-AF65-F5344CB8AC3E}">
        <p14:creationId xmlns:p14="http://schemas.microsoft.com/office/powerpoint/2010/main" val="101570644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56</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3F4D0D0E-96A7-4635-989A-A33016DC8423}"/>
              </a:ext>
            </a:extLst>
          </p:cNvPr>
          <p:cNvPicPr>
            <a:picLocks noChangeAspect="1"/>
          </p:cNvPicPr>
          <p:nvPr/>
        </p:nvPicPr>
        <p:blipFill>
          <a:blip r:embed="rId3"/>
          <a:stretch>
            <a:fillRect/>
          </a:stretch>
        </p:blipFill>
        <p:spPr>
          <a:xfrm>
            <a:off x="1547664" y="1707654"/>
            <a:ext cx="5486003" cy="2755059"/>
          </a:xfrm>
          <a:prstGeom prst="rect">
            <a:avLst/>
          </a:prstGeom>
        </p:spPr>
      </p:pic>
      <p:sp>
        <p:nvSpPr>
          <p:cNvPr id="6" name="文本框 5">
            <a:extLst>
              <a:ext uri="{FF2B5EF4-FFF2-40B4-BE49-F238E27FC236}">
                <a16:creationId xmlns:a16="http://schemas.microsoft.com/office/drawing/2014/main" id="{36CDD640-0EB6-48E5-AD1E-65AA9D1F4DD8}"/>
              </a:ext>
            </a:extLst>
          </p:cNvPr>
          <p:cNvSpPr txBox="1"/>
          <p:nvPr/>
        </p:nvSpPr>
        <p:spPr>
          <a:xfrm>
            <a:off x="683567" y="1059582"/>
            <a:ext cx="5486003" cy="369332"/>
          </a:xfrm>
          <a:prstGeom prst="rect">
            <a:avLst/>
          </a:prstGeom>
          <a:noFill/>
        </p:spPr>
        <p:txBody>
          <a:bodyPr wrap="square" rtlCol="0">
            <a:spAutoFit/>
          </a:bodyPr>
          <a:lstStyle/>
          <a:p>
            <a:r>
              <a:rPr lang="zh-CN" altLang="en-US" dirty="0"/>
              <a:t>在浏览器操作后，回到</a:t>
            </a:r>
            <a:r>
              <a:rPr lang="en-US" altLang="zh-CN" dirty="0"/>
              <a:t>vs</a:t>
            </a:r>
            <a:r>
              <a:rPr lang="zh-CN" altLang="en-US" dirty="0"/>
              <a:t>就显示已登录成功了</a:t>
            </a:r>
          </a:p>
        </p:txBody>
      </p:sp>
    </p:spTree>
    <p:extLst>
      <p:ext uri="{BB962C8B-B14F-4D97-AF65-F5344CB8AC3E}">
        <p14:creationId xmlns:p14="http://schemas.microsoft.com/office/powerpoint/2010/main" val="3785410802"/>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57</a:t>
            </a:fld>
            <a:endParaRPr lang="en-US" altLang="zh-CN">
              <a:solidFill>
                <a:srgbClr val="000000"/>
              </a:solidFill>
              <a:latin typeface="Arial"/>
              <a:sym typeface="Arial"/>
            </a:endParaRPr>
          </a:p>
        </p:txBody>
      </p:sp>
      <p:pic>
        <p:nvPicPr>
          <p:cNvPr id="4" name="图片 3">
            <a:extLst>
              <a:ext uri="{FF2B5EF4-FFF2-40B4-BE49-F238E27FC236}">
                <a16:creationId xmlns:a16="http://schemas.microsoft.com/office/drawing/2014/main" id="{EE272CB1-A7EB-4783-98F2-807C53738824}"/>
              </a:ext>
            </a:extLst>
          </p:cNvPr>
          <p:cNvPicPr>
            <a:picLocks noChangeAspect="1"/>
          </p:cNvPicPr>
          <p:nvPr/>
        </p:nvPicPr>
        <p:blipFill>
          <a:blip r:embed="rId3"/>
          <a:stretch>
            <a:fillRect/>
          </a:stretch>
        </p:blipFill>
        <p:spPr>
          <a:xfrm>
            <a:off x="1572733" y="1434511"/>
            <a:ext cx="5998534" cy="3494671"/>
          </a:xfrm>
          <a:prstGeom prst="rect">
            <a:avLst/>
          </a:prstGeom>
        </p:spPr>
      </p:pic>
      <p:sp>
        <p:nvSpPr>
          <p:cNvPr id="6" name="文本框 5">
            <a:extLst>
              <a:ext uri="{FF2B5EF4-FFF2-40B4-BE49-F238E27FC236}">
                <a16:creationId xmlns:a16="http://schemas.microsoft.com/office/drawing/2014/main" id="{9372F5D1-9B21-44AD-8AEC-BEAF63A7F5FD}"/>
              </a:ext>
            </a:extLst>
          </p:cNvPr>
          <p:cNvSpPr txBox="1"/>
          <p:nvPr/>
        </p:nvSpPr>
        <p:spPr>
          <a:xfrm>
            <a:off x="251520" y="804204"/>
            <a:ext cx="7776864" cy="646331"/>
          </a:xfrm>
          <a:prstGeom prst="rect">
            <a:avLst/>
          </a:prstGeom>
          <a:noFill/>
        </p:spPr>
        <p:txBody>
          <a:bodyPr wrap="square" rtlCol="0">
            <a:spAutoFit/>
          </a:bodyPr>
          <a:lstStyle/>
          <a:p>
            <a:r>
              <a:rPr lang="zh-CN" altLang="en-US" dirty="0"/>
              <a:t>克隆项目</a:t>
            </a:r>
            <a:r>
              <a:rPr lang="en-US" altLang="zh-CN" dirty="0"/>
              <a:t>https://github.com/initial1225/sdwu_2020cShape.git</a:t>
            </a:r>
          </a:p>
          <a:p>
            <a:r>
              <a:rPr lang="zh-CN" altLang="en-US" dirty="0"/>
              <a:t>后期作业都通过该目录进行提交</a:t>
            </a:r>
          </a:p>
        </p:txBody>
      </p:sp>
    </p:spTree>
    <p:extLst>
      <p:ext uri="{BB962C8B-B14F-4D97-AF65-F5344CB8AC3E}">
        <p14:creationId xmlns:p14="http://schemas.microsoft.com/office/powerpoint/2010/main" val="323686091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58</a:t>
            </a:fld>
            <a:endParaRPr lang="en-US" altLang="zh-CN">
              <a:solidFill>
                <a:srgbClr val="000000"/>
              </a:solidFill>
              <a:latin typeface="Arial"/>
              <a:sym typeface="Arial"/>
            </a:endParaRPr>
          </a:p>
        </p:txBody>
      </p:sp>
    </p:spTree>
    <p:extLst>
      <p:ext uri="{BB962C8B-B14F-4D97-AF65-F5344CB8AC3E}">
        <p14:creationId xmlns:p14="http://schemas.microsoft.com/office/powerpoint/2010/main" val="2432236605"/>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59</a:t>
            </a:fld>
            <a:endParaRPr lang="en-US" altLang="zh-CN">
              <a:solidFill>
                <a:srgbClr val="000000"/>
              </a:solidFill>
              <a:latin typeface="Arial"/>
              <a:sym typeface="Arial"/>
            </a:endParaRPr>
          </a:p>
        </p:txBody>
      </p:sp>
    </p:spTree>
    <p:extLst>
      <p:ext uri="{BB962C8B-B14F-4D97-AF65-F5344CB8AC3E}">
        <p14:creationId xmlns:p14="http://schemas.microsoft.com/office/powerpoint/2010/main" val="218829920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计算机语言发展史</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6</a:t>
            </a:fld>
            <a:endParaRPr lang="en-US" altLang="zh-CN">
              <a:solidFill>
                <a:srgbClr val="000000"/>
              </a:solidFill>
              <a:latin typeface="Arial"/>
              <a:sym typeface="Arial"/>
            </a:endParaRPr>
          </a:p>
        </p:txBody>
      </p:sp>
      <p:sp>
        <p:nvSpPr>
          <p:cNvPr id="7" name="文本框 6">
            <a:extLst>
              <a:ext uri="{FF2B5EF4-FFF2-40B4-BE49-F238E27FC236}">
                <a16:creationId xmlns:a16="http://schemas.microsoft.com/office/drawing/2014/main" id="{88201CFC-9D42-450D-B503-EAD0128E7410}"/>
              </a:ext>
            </a:extLst>
          </p:cNvPr>
          <p:cNvSpPr txBox="1"/>
          <p:nvPr/>
        </p:nvSpPr>
        <p:spPr>
          <a:xfrm>
            <a:off x="683568" y="1203598"/>
            <a:ext cx="4896544" cy="369332"/>
          </a:xfrm>
          <a:prstGeom prst="rect">
            <a:avLst/>
          </a:prstGeom>
          <a:noFill/>
        </p:spPr>
        <p:txBody>
          <a:bodyPr wrap="square" rtlCol="0">
            <a:spAutoFit/>
          </a:bodyPr>
          <a:lstStyle/>
          <a:p>
            <a:r>
              <a:rPr lang="zh-CN" altLang="en-US" dirty="0">
                <a:solidFill>
                  <a:srgbClr val="C00000"/>
                </a:solidFill>
              </a:rPr>
              <a:t>第一代 机器语言 </a:t>
            </a:r>
            <a:r>
              <a:rPr lang="en-US" altLang="zh-CN" dirty="0">
                <a:solidFill>
                  <a:srgbClr val="C00000"/>
                </a:solidFill>
              </a:rPr>
              <a:t>(machine language)</a:t>
            </a:r>
            <a:endParaRPr lang="zh-CN" altLang="en-US" dirty="0">
              <a:solidFill>
                <a:srgbClr val="C00000"/>
              </a:solidFill>
            </a:endParaRPr>
          </a:p>
        </p:txBody>
      </p:sp>
      <p:pic>
        <p:nvPicPr>
          <p:cNvPr id="8" name="图片 7">
            <a:extLst>
              <a:ext uri="{FF2B5EF4-FFF2-40B4-BE49-F238E27FC236}">
                <a16:creationId xmlns:a16="http://schemas.microsoft.com/office/drawing/2014/main" id="{4ACF352E-57A1-4BE1-90AB-0BE94781175B}"/>
              </a:ext>
            </a:extLst>
          </p:cNvPr>
          <p:cNvPicPr>
            <a:picLocks noChangeAspect="1"/>
          </p:cNvPicPr>
          <p:nvPr/>
        </p:nvPicPr>
        <p:blipFill>
          <a:blip r:embed="rId3"/>
          <a:stretch>
            <a:fillRect/>
          </a:stretch>
        </p:blipFill>
        <p:spPr>
          <a:xfrm>
            <a:off x="3419872" y="1779662"/>
            <a:ext cx="3756460" cy="2674277"/>
          </a:xfrm>
          <a:prstGeom prst="rect">
            <a:avLst/>
          </a:prstGeom>
        </p:spPr>
      </p:pic>
    </p:spTree>
    <p:extLst>
      <p:ext uri="{BB962C8B-B14F-4D97-AF65-F5344CB8AC3E}">
        <p14:creationId xmlns:p14="http://schemas.microsoft.com/office/powerpoint/2010/main" val="4065564973"/>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60</a:t>
            </a:fld>
            <a:endParaRPr lang="en-US" altLang="zh-CN">
              <a:solidFill>
                <a:srgbClr val="000000"/>
              </a:solidFill>
              <a:latin typeface="Arial"/>
              <a:sym typeface="Arial"/>
            </a:endParaRPr>
          </a:p>
        </p:txBody>
      </p:sp>
    </p:spTree>
    <p:extLst>
      <p:ext uri="{BB962C8B-B14F-4D97-AF65-F5344CB8AC3E}">
        <p14:creationId xmlns:p14="http://schemas.microsoft.com/office/powerpoint/2010/main" val="290542853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协同开发配置</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61</a:t>
            </a:fld>
            <a:endParaRPr lang="en-US" altLang="zh-CN">
              <a:solidFill>
                <a:srgbClr val="000000"/>
              </a:solidFill>
              <a:latin typeface="Arial"/>
              <a:sym typeface="Arial"/>
            </a:endParaRPr>
          </a:p>
        </p:txBody>
      </p:sp>
    </p:spTree>
    <p:extLst>
      <p:ext uri="{BB962C8B-B14F-4D97-AF65-F5344CB8AC3E}">
        <p14:creationId xmlns:p14="http://schemas.microsoft.com/office/powerpoint/2010/main" val="3923598876"/>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ctrTitle"/>
          </p:nvPr>
        </p:nvSpPr>
        <p:spPr>
          <a:xfrm>
            <a:off x="359921" y="1563638"/>
            <a:ext cx="8424159" cy="1800200"/>
          </a:xfrm>
        </p:spPr>
        <p:txBody>
          <a:bodyPr/>
          <a:lstStyle/>
          <a:p>
            <a:r>
              <a:rPr lang="zh-CN" altLang="en-US" sz="3200" dirty="0">
                <a:latin typeface="Arial"/>
                <a:ea typeface="微软雅黑"/>
                <a:sym typeface="Arial"/>
              </a:rPr>
              <a:t>谢 谢</a:t>
            </a:r>
          </a:p>
        </p:txBody>
      </p:sp>
    </p:spTree>
    <p:custDataLst>
      <p:tags r:id="rId1"/>
    </p:custDataLst>
    <p:extLst>
      <p:ext uri="{BB962C8B-B14F-4D97-AF65-F5344CB8AC3E}">
        <p14:creationId xmlns:p14="http://schemas.microsoft.com/office/powerpoint/2010/main" val="3514118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计算机语言发展史</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7</a:t>
            </a:fld>
            <a:endParaRPr lang="en-US" altLang="zh-CN">
              <a:solidFill>
                <a:srgbClr val="000000"/>
              </a:solidFill>
              <a:latin typeface="Arial"/>
              <a:sym typeface="Arial"/>
            </a:endParaRPr>
          </a:p>
        </p:txBody>
      </p:sp>
      <p:sp>
        <p:nvSpPr>
          <p:cNvPr id="7" name="文本框 6">
            <a:extLst>
              <a:ext uri="{FF2B5EF4-FFF2-40B4-BE49-F238E27FC236}">
                <a16:creationId xmlns:a16="http://schemas.microsoft.com/office/drawing/2014/main" id="{88201CFC-9D42-450D-B503-EAD0128E7410}"/>
              </a:ext>
            </a:extLst>
          </p:cNvPr>
          <p:cNvSpPr txBox="1"/>
          <p:nvPr/>
        </p:nvSpPr>
        <p:spPr>
          <a:xfrm>
            <a:off x="755576" y="1055316"/>
            <a:ext cx="4896544" cy="646331"/>
          </a:xfrm>
          <a:prstGeom prst="rect">
            <a:avLst/>
          </a:prstGeom>
          <a:noFill/>
        </p:spPr>
        <p:txBody>
          <a:bodyPr wrap="square" rtlCol="0">
            <a:spAutoFit/>
          </a:bodyPr>
          <a:lstStyle/>
          <a:p>
            <a:r>
              <a:rPr lang="zh-CN" altLang="en-US" dirty="0"/>
              <a:t>  </a:t>
            </a:r>
            <a:r>
              <a:rPr lang="zh-CN" altLang="en-US" dirty="0">
                <a:solidFill>
                  <a:srgbClr val="C00000"/>
                </a:solidFill>
              </a:rPr>
              <a:t>第二代 汇编语言</a:t>
            </a:r>
            <a:endParaRPr lang="en-US" altLang="zh-CN" dirty="0">
              <a:solidFill>
                <a:srgbClr val="C00000"/>
              </a:solidFill>
            </a:endParaRPr>
          </a:p>
          <a:p>
            <a:r>
              <a:rPr lang="zh-CN" altLang="en-US" dirty="0">
                <a:solidFill>
                  <a:srgbClr val="C00000"/>
                </a:solidFill>
              </a:rPr>
              <a:t>（面向机器的程序设计语言）</a:t>
            </a:r>
          </a:p>
        </p:txBody>
      </p:sp>
      <p:pic>
        <p:nvPicPr>
          <p:cNvPr id="4" name="图片 3">
            <a:extLst>
              <a:ext uri="{FF2B5EF4-FFF2-40B4-BE49-F238E27FC236}">
                <a16:creationId xmlns:a16="http://schemas.microsoft.com/office/drawing/2014/main" id="{656A077E-8CF0-4C19-9BC4-4666AE5BA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059582"/>
            <a:ext cx="2434580" cy="3651870"/>
          </a:xfrm>
          <a:prstGeom prst="rect">
            <a:avLst/>
          </a:prstGeom>
        </p:spPr>
      </p:pic>
    </p:spTree>
    <p:extLst>
      <p:ext uri="{BB962C8B-B14F-4D97-AF65-F5344CB8AC3E}">
        <p14:creationId xmlns:p14="http://schemas.microsoft.com/office/powerpoint/2010/main" val="579682409"/>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计算机语言发展史</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8</a:t>
            </a:fld>
            <a:endParaRPr lang="en-US" altLang="zh-CN">
              <a:solidFill>
                <a:srgbClr val="000000"/>
              </a:solidFill>
              <a:latin typeface="Arial"/>
              <a:sym typeface="Arial"/>
            </a:endParaRPr>
          </a:p>
        </p:txBody>
      </p:sp>
      <p:sp>
        <p:nvSpPr>
          <p:cNvPr id="7" name="文本框 6">
            <a:extLst>
              <a:ext uri="{FF2B5EF4-FFF2-40B4-BE49-F238E27FC236}">
                <a16:creationId xmlns:a16="http://schemas.microsoft.com/office/drawing/2014/main" id="{88201CFC-9D42-450D-B503-EAD0128E7410}"/>
              </a:ext>
            </a:extLst>
          </p:cNvPr>
          <p:cNvSpPr txBox="1"/>
          <p:nvPr/>
        </p:nvSpPr>
        <p:spPr>
          <a:xfrm>
            <a:off x="323528" y="987574"/>
            <a:ext cx="6515928" cy="369332"/>
          </a:xfrm>
          <a:prstGeom prst="rect">
            <a:avLst/>
          </a:prstGeom>
          <a:noFill/>
        </p:spPr>
        <p:txBody>
          <a:bodyPr wrap="square" rtlCol="0">
            <a:spAutoFit/>
          </a:bodyPr>
          <a:lstStyle/>
          <a:p>
            <a:r>
              <a:rPr lang="zh-CN" altLang="en-US" dirty="0"/>
              <a:t>  </a:t>
            </a:r>
            <a:r>
              <a:rPr lang="zh-CN" altLang="en-US" dirty="0">
                <a:solidFill>
                  <a:srgbClr val="C00000"/>
                </a:solidFill>
              </a:rPr>
              <a:t>第三代  高级语言（</a:t>
            </a:r>
            <a:r>
              <a:rPr lang="en-US" altLang="zh-CN" dirty="0">
                <a:solidFill>
                  <a:srgbClr val="C00000"/>
                </a:solidFill>
              </a:rPr>
              <a:t>High-level programming language </a:t>
            </a:r>
            <a:r>
              <a:rPr lang="zh-CN" altLang="en-US" dirty="0">
                <a:solidFill>
                  <a:srgbClr val="C00000"/>
                </a:solidFill>
              </a:rPr>
              <a:t>）</a:t>
            </a:r>
          </a:p>
        </p:txBody>
      </p:sp>
      <p:pic>
        <p:nvPicPr>
          <p:cNvPr id="6" name="图片 5">
            <a:extLst>
              <a:ext uri="{FF2B5EF4-FFF2-40B4-BE49-F238E27FC236}">
                <a16:creationId xmlns:a16="http://schemas.microsoft.com/office/drawing/2014/main" id="{294865E6-3594-49C0-B3A8-BE1FABD1EC77}"/>
              </a:ext>
            </a:extLst>
          </p:cNvPr>
          <p:cNvPicPr>
            <a:picLocks noChangeAspect="1"/>
          </p:cNvPicPr>
          <p:nvPr/>
        </p:nvPicPr>
        <p:blipFill>
          <a:blip r:embed="rId3"/>
          <a:stretch>
            <a:fillRect/>
          </a:stretch>
        </p:blipFill>
        <p:spPr>
          <a:xfrm>
            <a:off x="1714500" y="1784201"/>
            <a:ext cx="5715000" cy="2371725"/>
          </a:xfrm>
          <a:prstGeom prst="rect">
            <a:avLst/>
          </a:prstGeom>
        </p:spPr>
      </p:pic>
    </p:spTree>
    <p:extLst>
      <p:ext uri="{BB962C8B-B14F-4D97-AF65-F5344CB8AC3E}">
        <p14:creationId xmlns:p14="http://schemas.microsoft.com/office/powerpoint/2010/main" val="2063777397"/>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3478"/>
            <a:ext cx="7164000" cy="486965"/>
          </a:xfrm>
        </p:spPr>
        <p:txBody>
          <a:bodyPr/>
          <a:lstStyle/>
          <a:p>
            <a:pPr marL="0" defTabSz="914243">
              <a:defRPr/>
            </a:pPr>
            <a:r>
              <a:rPr lang="zh-CN" altLang="en-US" kern="1200" dirty="0">
                <a:latin typeface="黑体" panose="02010609060101010101" pitchFamily="49" charset="-122"/>
                <a:ea typeface="黑体" panose="02010609060101010101" pitchFamily="49" charset="-122"/>
                <a:sym typeface="Arial"/>
              </a:rPr>
              <a:t>不同语言用途不同</a:t>
            </a:r>
          </a:p>
        </p:txBody>
      </p:sp>
      <p:sp>
        <p:nvSpPr>
          <p:cNvPr id="5" name="灯片编号占位符 2"/>
          <p:cNvSpPr>
            <a:spLocks noGrp="1"/>
          </p:cNvSpPr>
          <p:nvPr>
            <p:ph type="sldNum" sz="quarter" idx="4"/>
          </p:nvPr>
        </p:nvSpPr>
        <p:spPr>
          <a:xfrm>
            <a:off x="8352504" y="4822050"/>
            <a:ext cx="576000" cy="216000"/>
          </a:xfrm>
        </p:spPr>
        <p:txBody>
          <a:bodyPr/>
          <a:lstStyle/>
          <a:p>
            <a:pPr fontAlgn="base">
              <a:spcBef>
                <a:spcPct val="0"/>
              </a:spcBef>
              <a:spcAft>
                <a:spcPct val="0"/>
              </a:spcAft>
              <a:defRPr/>
            </a:pPr>
            <a:fld id="{E88228F8-E4F8-4D59-840D-6EFDADDDE7E0}" type="slidenum">
              <a:rPr lang="en-US" altLang="zh-CN" smtClean="0">
                <a:solidFill>
                  <a:srgbClr val="000000"/>
                </a:solidFill>
                <a:latin typeface="Arial"/>
                <a:sym typeface="Arial"/>
              </a:rPr>
              <a:pPr fontAlgn="base">
                <a:spcBef>
                  <a:spcPct val="0"/>
                </a:spcBef>
                <a:spcAft>
                  <a:spcPct val="0"/>
                </a:spcAft>
                <a:defRPr/>
              </a:pPr>
              <a:t>9</a:t>
            </a:fld>
            <a:endParaRPr lang="en-US" altLang="zh-CN">
              <a:solidFill>
                <a:srgbClr val="000000"/>
              </a:solidFill>
              <a:latin typeface="Arial"/>
              <a:sym typeface="Arial"/>
            </a:endParaRPr>
          </a:p>
        </p:txBody>
      </p:sp>
      <p:sp>
        <p:nvSpPr>
          <p:cNvPr id="3" name="文本框 2">
            <a:extLst>
              <a:ext uri="{FF2B5EF4-FFF2-40B4-BE49-F238E27FC236}">
                <a16:creationId xmlns:a16="http://schemas.microsoft.com/office/drawing/2014/main" id="{2729A23E-48D7-479E-8F68-80C6ACC6694B}"/>
              </a:ext>
            </a:extLst>
          </p:cNvPr>
          <p:cNvSpPr txBox="1"/>
          <p:nvPr/>
        </p:nvSpPr>
        <p:spPr>
          <a:xfrm>
            <a:off x="617827" y="1010344"/>
            <a:ext cx="6895248" cy="1384995"/>
          </a:xfrm>
          <a:prstGeom prst="rect">
            <a:avLst/>
          </a:prstGeom>
          <a:noFill/>
        </p:spPr>
        <p:txBody>
          <a:bodyPr wrap="square" rtlCol="0">
            <a:spAutoFit/>
          </a:bodyPr>
          <a:lstStyle/>
          <a:p>
            <a:r>
              <a:rPr lang="zh-CN" altLang="en-US" sz="2400" dirty="0">
                <a:solidFill>
                  <a:srgbClr val="C00000"/>
                </a:solidFill>
                <a:latin typeface="隶书" panose="02010509060101010101" pitchFamily="49" charset="-122"/>
                <a:ea typeface="隶书" panose="02010509060101010101" pitchFamily="49" charset="-122"/>
              </a:rPr>
              <a:t>    </a:t>
            </a:r>
            <a:r>
              <a:rPr lang="zh-CN" altLang="en-US" sz="2800" dirty="0">
                <a:solidFill>
                  <a:srgbClr val="C00000"/>
                </a:solidFill>
                <a:latin typeface="隶书" panose="02010509060101010101" pitchFamily="49" charset="-122"/>
                <a:ea typeface="隶书" panose="02010509060101010101" pitchFamily="49" charset="-122"/>
              </a:rPr>
              <a:t>因此，</a:t>
            </a:r>
            <a:r>
              <a:rPr lang="en-US" altLang="zh-CN" sz="2800" dirty="0">
                <a:solidFill>
                  <a:srgbClr val="C00000"/>
                </a:solidFill>
                <a:latin typeface="隶书" panose="02010509060101010101" pitchFamily="49" charset="-122"/>
                <a:ea typeface="隶书" panose="02010509060101010101" pitchFamily="49" charset="-122"/>
              </a:rPr>
              <a:t>C</a:t>
            </a:r>
            <a:r>
              <a:rPr lang="zh-CN" altLang="en-US" sz="2800" dirty="0">
                <a:solidFill>
                  <a:srgbClr val="C00000"/>
                </a:solidFill>
                <a:latin typeface="隶书" panose="02010509060101010101" pitchFamily="49" charset="-122"/>
                <a:ea typeface="隶书" panose="02010509060101010101" pitchFamily="49" charset="-122"/>
              </a:rPr>
              <a:t>语言和</a:t>
            </a:r>
            <a:r>
              <a:rPr lang="en-US" altLang="zh-CN" sz="2800" dirty="0">
                <a:solidFill>
                  <a:srgbClr val="C00000"/>
                </a:solidFill>
                <a:latin typeface="隶书" panose="02010509060101010101" pitchFamily="49" charset="-122"/>
                <a:ea typeface="隶书" panose="02010509060101010101" pitchFamily="49" charset="-122"/>
              </a:rPr>
              <a:t>C#</a:t>
            </a:r>
            <a:r>
              <a:rPr lang="zh-CN" altLang="en-US" sz="2800" dirty="0">
                <a:solidFill>
                  <a:srgbClr val="C00000"/>
                </a:solidFill>
                <a:latin typeface="隶书" panose="02010509060101010101" pitchFamily="49" charset="-122"/>
                <a:ea typeface="隶书" panose="02010509060101010101" pitchFamily="49" charset="-122"/>
              </a:rPr>
              <a:t>语言同属于计算机高级语言，那么话题回到最初，为什么学习</a:t>
            </a:r>
            <a:r>
              <a:rPr lang="en-US" altLang="zh-CN" sz="2800" dirty="0">
                <a:solidFill>
                  <a:srgbClr val="C00000"/>
                </a:solidFill>
                <a:latin typeface="隶书" panose="02010509060101010101" pitchFamily="49" charset="-122"/>
                <a:ea typeface="隶书" panose="02010509060101010101" pitchFamily="49" charset="-122"/>
              </a:rPr>
              <a:t>C#</a:t>
            </a:r>
            <a:r>
              <a:rPr lang="zh-CN" altLang="en-US" sz="2800" dirty="0">
                <a:solidFill>
                  <a:srgbClr val="C00000"/>
                </a:solidFill>
                <a:latin typeface="隶书" panose="02010509060101010101" pitchFamily="49" charset="-122"/>
                <a:ea typeface="隶书" panose="02010509060101010101" pitchFamily="49" charset="-122"/>
              </a:rPr>
              <a:t>语言呢？</a:t>
            </a:r>
          </a:p>
        </p:txBody>
      </p:sp>
      <p:sp>
        <p:nvSpPr>
          <p:cNvPr id="4" name="箭头: 下 3">
            <a:extLst>
              <a:ext uri="{FF2B5EF4-FFF2-40B4-BE49-F238E27FC236}">
                <a16:creationId xmlns:a16="http://schemas.microsoft.com/office/drawing/2014/main" id="{948D3343-EAF1-4472-AED7-3BE3FA6B42BB}"/>
              </a:ext>
            </a:extLst>
          </p:cNvPr>
          <p:cNvSpPr/>
          <p:nvPr/>
        </p:nvSpPr>
        <p:spPr bwMode="auto">
          <a:xfrm>
            <a:off x="3563888" y="2186762"/>
            <a:ext cx="792088" cy="648072"/>
          </a:xfrm>
          <a:prstGeom prst="downArrow">
            <a:avLst/>
          </a:prstGeom>
          <a:solidFill>
            <a:schemeClr val="accent5">
              <a:lumMod val="75000"/>
            </a:schemeClr>
          </a:solidFill>
          <a:ln w="9525" cap="flat" cmpd="sng" algn="ctr">
            <a:noFill/>
            <a:prstDash val="solid"/>
            <a:round/>
            <a:headEnd type="none" w="med" len="med"/>
            <a:tailEnd type="none" w="med" len="med"/>
          </a:ln>
          <a:effectLst/>
        </p:spPr>
        <p:txBody>
          <a:bodyPr wrap="none" rtlCol="0" anchor="ctr"/>
          <a:lstStyle/>
          <a:p>
            <a:pPr algn="ctr" fontAlgn="base">
              <a:spcBef>
                <a:spcPct val="0"/>
              </a:spcBef>
              <a:spcAft>
                <a:spcPct val="0"/>
              </a:spcAft>
            </a:pPr>
            <a:endParaRPr lang="zh-CN" altLang="en-US" sz="1500" dirty="0">
              <a:solidFill>
                <a:srgbClr val="FFFFFF"/>
              </a:solidFill>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A083F96F-4B57-4D43-83CC-512BC70C69E1}"/>
              </a:ext>
            </a:extLst>
          </p:cNvPr>
          <p:cNvPicPr>
            <a:picLocks noChangeAspect="1"/>
          </p:cNvPicPr>
          <p:nvPr/>
        </p:nvPicPr>
        <p:blipFill>
          <a:blip r:embed="rId3"/>
          <a:stretch>
            <a:fillRect/>
          </a:stretch>
        </p:blipFill>
        <p:spPr>
          <a:xfrm>
            <a:off x="755154" y="2834834"/>
            <a:ext cx="2520702" cy="1890527"/>
          </a:xfrm>
          <a:prstGeom prst="rect">
            <a:avLst/>
          </a:prstGeom>
        </p:spPr>
      </p:pic>
      <p:pic>
        <p:nvPicPr>
          <p:cNvPr id="7" name="图片 6">
            <a:extLst>
              <a:ext uri="{FF2B5EF4-FFF2-40B4-BE49-F238E27FC236}">
                <a16:creationId xmlns:a16="http://schemas.microsoft.com/office/drawing/2014/main" id="{50053D4E-9F35-4E5D-9996-9DC644228121}"/>
              </a:ext>
            </a:extLst>
          </p:cNvPr>
          <p:cNvPicPr>
            <a:picLocks noChangeAspect="1"/>
          </p:cNvPicPr>
          <p:nvPr/>
        </p:nvPicPr>
        <p:blipFill>
          <a:blip r:embed="rId4"/>
          <a:stretch>
            <a:fillRect/>
          </a:stretch>
        </p:blipFill>
        <p:spPr>
          <a:xfrm>
            <a:off x="4644008" y="2787774"/>
            <a:ext cx="3131840" cy="1761660"/>
          </a:xfrm>
          <a:prstGeom prst="rect">
            <a:avLst/>
          </a:prstGeom>
        </p:spPr>
      </p:pic>
      <p:pic>
        <p:nvPicPr>
          <p:cNvPr id="8" name="图片 7">
            <a:extLst>
              <a:ext uri="{FF2B5EF4-FFF2-40B4-BE49-F238E27FC236}">
                <a16:creationId xmlns:a16="http://schemas.microsoft.com/office/drawing/2014/main" id="{4F447352-43BF-48AB-AB58-A100DF48C6C3}"/>
              </a:ext>
            </a:extLst>
          </p:cNvPr>
          <p:cNvPicPr>
            <a:picLocks noChangeAspect="1"/>
          </p:cNvPicPr>
          <p:nvPr/>
        </p:nvPicPr>
        <p:blipFill>
          <a:blip r:embed="rId5"/>
          <a:stretch>
            <a:fillRect/>
          </a:stretch>
        </p:blipFill>
        <p:spPr>
          <a:xfrm>
            <a:off x="3486894" y="3200383"/>
            <a:ext cx="1157114" cy="1159428"/>
          </a:xfrm>
          <a:prstGeom prst="rect">
            <a:avLst/>
          </a:prstGeom>
        </p:spPr>
      </p:pic>
    </p:spTree>
    <p:extLst>
      <p:ext uri="{BB962C8B-B14F-4D97-AF65-F5344CB8AC3E}">
        <p14:creationId xmlns:p14="http://schemas.microsoft.com/office/powerpoint/2010/main" val="1446221884"/>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HRISFANGPPTTOOLSMARK" val="征求意见稿"/>
</p:tagLst>
</file>

<file path=ppt/tags/tag2.xml><?xml version="1.0" encoding="utf-8"?>
<p:tagLst xmlns:a="http://schemas.openxmlformats.org/drawingml/2006/main" xmlns:r="http://schemas.openxmlformats.org/officeDocument/2006/relationships" xmlns:p="http://schemas.openxmlformats.org/presentationml/2006/main">
  <p:tag name="CHRISFANGPPTTOOLSMARK" val="征求意见稿"/>
</p:tagLst>
</file>

<file path=ppt/theme/theme1.xml><?xml version="1.0" encoding="utf-8"?>
<a:theme xmlns:a="http://schemas.openxmlformats.org/drawingml/2006/main" name="联通规划">
  <a:themeElements>
    <a:clrScheme name="自定义 1">
      <a:dk1>
        <a:srgbClr val="000000"/>
      </a:dk1>
      <a:lt1>
        <a:srgbClr val="FFFFFF"/>
      </a:lt1>
      <a:dk2>
        <a:srgbClr val="FFFFFF"/>
      </a:dk2>
      <a:lt2>
        <a:srgbClr val="A0A0A0"/>
      </a:lt2>
      <a:accent1>
        <a:srgbClr val="CC0000"/>
      </a:accent1>
      <a:accent2>
        <a:srgbClr val="E08E79"/>
      </a:accent2>
      <a:accent3>
        <a:srgbClr val="FFFFFF"/>
      </a:accent3>
      <a:accent4>
        <a:srgbClr val="000000"/>
      </a:accent4>
      <a:accent5>
        <a:srgbClr val="E2AAAA"/>
      </a:accent5>
      <a:accent6>
        <a:srgbClr val="CB806D"/>
      </a:accent6>
      <a:hlink>
        <a:srgbClr val="000000"/>
      </a:hlink>
      <a:folHlink>
        <a:srgbClr val="00000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lumMod val="75000"/>
          </a:schemeClr>
        </a:solidFill>
        <a:ln w="9525" cap="flat" cmpd="sng" algn="ctr">
          <a:noFill/>
          <a:prstDash val="solid"/>
          <a:round/>
          <a:headEnd type="none" w="med" len="med"/>
          <a:tailEnd type="none" w="med" len="med"/>
        </a:ln>
        <a:effectLst/>
      </a:spPr>
      <a:bodyPr wrap="none" anchor="ctr"/>
      <a:lstStyle>
        <a:defPPr algn="ctr" fontAlgn="base">
          <a:spcBef>
            <a:spcPct val="0"/>
          </a:spcBef>
          <a:spcAft>
            <a:spcPct val="0"/>
          </a:spcAft>
          <a:defRPr sz="1500" dirty="0" smtClean="0">
            <a:solidFill>
              <a:srgbClr val="FFFFFF"/>
            </a:solidFill>
            <a:latin typeface="微软雅黑" pitchFamily="34" charset="-122"/>
            <a:ea typeface="微软雅黑" pitchFamily="34" charset="-122"/>
          </a:defRPr>
        </a:defPPr>
      </a:lstStyle>
    </a:spDef>
  </a:objectDefaults>
  <a:extraClrSchemeLst>
    <a:extraClrScheme>
      <a:clrScheme name="(C) Nordri™ Corporation. 1">
        <a:dk1>
          <a:srgbClr val="000000"/>
        </a:dk1>
        <a:lt1>
          <a:srgbClr val="FFFFFF"/>
        </a:lt1>
        <a:dk2>
          <a:srgbClr val="FFFFFF"/>
        </a:dk2>
        <a:lt2>
          <a:srgbClr val="A0A0A0"/>
        </a:lt2>
        <a:accent1>
          <a:srgbClr val="CC0000"/>
        </a:accent1>
        <a:accent2>
          <a:srgbClr val="E08E79"/>
        </a:accent2>
        <a:accent3>
          <a:srgbClr val="FFFFFF"/>
        </a:accent3>
        <a:accent4>
          <a:srgbClr val="000000"/>
        </a:accent4>
        <a:accent5>
          <a:srgbClr val="E2AAAA"/>
        </a:accent5>
        <a:accent6>
          <a:srgbClr val="CB806D"/>
        </a:accent6>
        <a:hlink>
          <a:srgbClr val="0F4B96"/>
        </a:hlink>
        <a:folHlink>
          <a:srgbClr val="FABE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37178</TotalTime>
  <Words>1378</Words>
  <Application>Microsoft Office PowerPoint</Application>
  <PresentationFormat>全屏显示(16:9)</PresentationFormat>
  <Paragraphs>224</Paragraphs>
  <Slides>62</Slides>
  <Notes>60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62</vt:i4>
      </vt:variant>
    </vt:vector>
  </HeadingPairs>
  <TitlesOfParts>
    <vt:vector size="73" baseType="lpstr">
      <vt:lpstr>黑体</vt:lpstr>
      <vt:lpstr>华文楷体</vt:lpstr>
      <vt:lpstr>楷体</vt:lpstr>
      <vt:lpstr>隶书</vt:lpstr>
      <vt:lpstr>微软雅黑</vt:lpstr>
      <vt:lpstr>微软雅黑</vt:lpstr>
      <vt:lpstr>Arial</vt:lpstr>
      <vt:lpstr>Calibri</vt:lpstr>
      <vt:lpstr>Verdana</vt:lpstr>
      <vt:lpstr>Wingdings</vt:lpstr>
      <vt:lpstr>联通规划</vt:lpstr>
      <vt:lpstr>面向对象程序设计</vt:lpstr>
      <vt:lpstr>PowerPoint 演示文稿</vt:lpstr>
      <vt:lpstr>教学内容</vt:lpstr>
      <vt:lpstr>PowerPoint 演示文稿</vt:lpstr>
      <vt:lpstr>面向对象概述</vt:lpstr>
      <vt:lpstr>计算机语言发展史</vt:lpstr>
      <vt:lpstr>计算机语言发展史</vt:lpstr>
      <vt:lpstr>计算机语言发展史</vt:lpstr>
      <vt:lpstr>不同语言用途不同</vt:lpstr>
      <vt:lpstr>各编程语言的应用领域</vt:lpstr>
      <vt:lpstr>各编程语言的应用领域</vt:lpstr>
      <vt:lpstr>各编程语言的应用领域</vt:lpstr>
      <vt:lpstr>各编程语言的应用领域</vt:lpstr>
      <vt:lpstr>各编程语言的应用领域</vt:lpstr>
      <vt:lpstr>什么是世界上最好的语言</vt:lpstr>
      <vt:lpstr>后期课程</vt:lpstr>
      <vt:lpstr>知识回顾</vt:lpstr>
      <vt:lpstr>知识回顾</vt:lpstr>
      <vt:lpstr>C#编译过程</vt:lpstr>
      <vt:lpstr>.NET架构</vt:lpstr>
      <vt:lpstr>.NET Framework定义</vt:lpstr>
      <vt:lpstr>C#定义</vt:lpstr>
      <vt:lpstr>PowerPoint 演示文稿</vt:lpstr>
      <vt:lpstr>VS2017安装</vt:lpstr>
      <vt:lpstr>VS2017安装</vt:lpstr>
      <vt:lpstr>VS2017安装</vt:lpstr>
      <vt:lpstr>VS2017安装</vt:lpstr>
      <vt:lpstr>VS2017安装</vt:lpstr>
      <vt:lpstr>VS2017使用</vt:lpstr>
      <vt:lpstr>VS2017使用</vt:lpstr>
      <vt:lpstr>VS2017使用</vt:lpstr>
      <vt:lpstr>编写控制台应用程序</vt:lpstr>
      <vt:lpstr>编写控制台应用程序</vt:lpstr>
      <vt:lpstr>编写控制台应用程序</vt:lpstr>
      <vt:lpstr>编写控制台应用程序</vt:lpstr>
      <vt:lpstr>编写控制台应用程序</vt:lpstr>
      <vt:lpstr>编写控制台应用程序</vt:lpstr>
      <vt:lpstr>编写控制台应用程序</vt:lpstr>
      <vt:lpstr>编写桌面应用程序</vt:lpstr>
      <vt:lpstr>编写桌面应用程序</vt:lpstr>
      <vt:lpstr>编写桌面应用程序</vt:lpstr>
      <vt:lpstr>编写桌面应用程序</vt:lpstr>
      <vt:lpstr>编写桌面应用程序</vt:lpstr>
      <vt:lpstr>编写桌面应用程序</vt:lpstr>
      <vt:lpstr>编写桌面应用程序</vt:lpstr>
      <vt:lpstr>编写桌面应用程序</vt:lpstr>
      <vt:lpstr>编写桌面应用程序</vt:lpstr>
      <vt:lpstr>编写桌面应用程序</vt:lpstr>
      <vt:lpstr>PowerPoint 演示文稿</vt:lpstr>
      <vt:lpstr>协同开发配置</vt:lpstr>
      <vt:lpstr>协同开发配置</vt:lpstr>
      <vt:lpstr>协同开发配置</vt:lpstr>
      <vt:lpstr>协同开发配置</vt:lpstr>
      <vt:lpstr>协同开发配置</vt:lpstr>
      <vt:lpstr>协同开发配置</vt:lpstr>
      <vt:lpstr>协同开发配置</vt:lpstr>
      <vt:lpstr>协同开发配置</vt:lpstr>
      <vt:lpstr>协同开发配置</vt:lpstr>
      <vt:lpstr>协同开发配置</vt:lpstr>
      <vt:lpstr>协同开发配置</vt:lpstr>
      <vt:lpstr>协同开发配置</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提高小组协同效率 制作风格统一型PPT ——模板说明及样例参考</dc:title>
  <dc:creator>wangwx118</dc:creator>
  <cp:lastModifiedBy>qi defa</cp:lastModifiedBy>
  <cp:revision>2382</cp:revision>
  <cp:lastPrinted>2014-06-16T23:31:44Z</cp:lastPrinted>
  <dcterms:created xsi:type="dcterms:W3CDTF">2014-04-23T07:15:32Z</dcterms:created>
  <dcterms:modified xsi:type="dcterms:W3CDTF">2021-01-29T13:12:02Z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(2)PndS3DHGB7DYirIbCpSVQp2t69Zw7MQ6wQYj2jzGBP2ZneyG9cbxKygETHEnClnPy3NUPmo/
+FlYRFMiBzg0ersCSQiQsWwcAQUXhiElkWXjXJQC7JB5ewPSkX/QgIzZW5GCesM9PtcdGLdO
fUIgmukhqI7QTSRdIk/nkZppteJUekf3ZofpywxmkqjXZn+Rsfe/WoizQfQq8mq92QR0W9A+
M2WBQ6/Ep7/t5fXHi4</vt:lpwstr>
  </property>
  <property fmtid="{D5CDD505-2E9C-101B-9397-08002B2CF9AE}" pid="3" name="_2015_ms_pID_7253431">
    <vt:lpwstr>ijx/U2Fd2yV4GHg9g0br6FRL37WOCrCTMZyMo4N51diOJMKgPKBtaf
EdqDIsr6TmvdXkAdmGowPCSWqCLf8nu/Ckg4FvHkSVN8lrmpevjTwX7SkUJRCz7xaDQ2YteQ
1OaBxVfL/ogHm0GJVYEKIgX8mS1ISuC6jIBtS+rttAYodA==</vt:lpwstr>
  </property>
</Properties>
</file>